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371" r:id="rId3"/>
    <p:sldId id="372" r:id="rId4"/>
    <p:sldId id="373" r:id="rId5"/>
    <p:sldId id="385" r:id="rId6"/>
    <p:sldId id="387" r:id="rId7"/>
    <p:sldId id="389" r:id="rId8"/>
    <p:sldId id="388" r:id="rId9"/>
    <p:sldId id="390" r:id="rId10"/>
    <p:sldId id="391" r:id="rId11"/>
    <p:sldId id="392" r:id="rId12"/>
    <p:sldId id="394" r:id="rId13"/>
    <p:sldId id="395" r:id="rId14"/>
    <p:sldId id="397" r:id="rId15"/>
    <p:sldId id="398" r:id="rId16"/>
    <p:sldId id="399" r:id="rId17"/>
    <p:sldId id="400" r:id="rId18"/>
    <p:sldId id="401" r:id="rId19"/>
    <p:sldId id="313" r:id="rId20"/>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6" userDrawn="1">
          <p15:clr>
            <a:srgbClr val="A4A3A4"/>
          </p15:clr>
        </p15:guide>
        <p15:guide id="2" pos="546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57" autoAdjust="0"/>
    <p:restoredTop sz="95033" autoAdjust="0"/>
  </p:normalViewPr>
  <p:slideViewPr>
    <p:cSldViewPr showGuides="1">
      <p:cViewPr varScale="1">
        <p:scale>
          <a:sx n="58" d="100"/>
          <a:sy n="58" d="100"/>
        </p:scale>
        <p:origin x="642" y="78"/>
      </p:cViewPr>
      <p:guideLst>
        <p:guide orient="horz" pos="436"/>
        <p:guide pos="546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4E467F-950A-42B1-9556-328490D24A82}" type="datetimeFigureOut">
              <a:rPr lang="es-ES" smtClean="0"/>
              <a:pPr/>
              <a:t>14/10/2025</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4204F7-29FE-417B-B6AF-AD627D173508}" type="slidenum">
              <a:rPr lang="es-ES" smtClean="0"/>
              <a:pPr/>
              <a:t>‹Nº›</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a:t>
            </a:fld>
            <a:endParaRPr lang="es-E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10</a:t>
            </a:fld>
            <a:endParaRPr lang="es-ES"/>
          </a:p>
        </p:txBody>
      </p:sp>
    </p:spTree>
    <p:extLst>
      <p:ext uri="{BB962C8B-B14F-4D97-AF65-F5344CB8AC3E}">
        <p14:creationId xmlns:p14="http://schemas.microsoft.com/office/powerpoint/2010/main" val="2702043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11</a:t>
            </a:fld>
            <a:endParaRPr lang="es-ES"/>
          </a:p>
        </p:txBody>
      </p:sp>
    </p:spTree>
    <p:extLst>
      <p:ext uri="{BB962C8B-B14F-4D97-AF65-F5344CB8AC3E}">
        <p14:creationId xmlns:p14="http://schemas.microsoft.com/office/powerpoint/2010/main" val="2504494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12</a:t>
            </a:fld>
            <a:endParaRPr lang="es-ES"/>
          </a:p>
        </p:txBody>
      </p:sp>
    </p:spTree>
    <p:extLst>
      <p:ext uri="{BB962C8B-B14F-4D97-AF65-F5344CB8AC3E}">
        <p14:creationId xmlns:p14="http://schemas.microsoft.com/office/powerpoint/2010/main" val="31204254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13</a:t>
            </a:fld>
            <a:endParaRPr lang="es-ES"/>
          </a:p>
        </p:txBody>
      </p:sp>
    </p:spTree>
    <p:extLst>
      <p:ext uri="{BB962C8B-B14F-4D97-AF65-F5344CB8AC3E}">
        <p14:creationId xmlns:p14="http://schemas.microsoft.com/office/powerpoint/2010/main" val="7074918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14</a:t>
            </a:fld>
            <a:endParaRPr lang="es-ES"/>
          </a:p>
        </p:txBody>
      </p:sp>
    </p:spTree>
    <p:extLst>
      <p:ext uri="{BB962C8B-B14F-4D97-AF65-F5344CB8AC3E}">
        <p14:creationId xmlns:p14="http://schemas.microsoft.com/office/powerpoint/2010/main" val="29531305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15</a:t>
            </a:fld>
            <a:endParaRPr lang="es-ES"/>
          </a:p>
        </p:txBody>
      </p:sp>
    </p:spTree>
    <p:extLst>
      <p:ext uri="{BB962C8B-B14F-4D97-AF65-F5344CB8AC3E}">
        <p14:creationId xmlns:p14="http://schemas.microsoft.com/office/powerpoint/2010/main" val="42648149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16</a:t>
            </a:fld>
            <a:endParaRPr lang="es-ES"/>
          </a:p>
        </p:txBody>
      </p:sp>
    </p:spTree>
    <p:extLst>
      <p:ext uri="{BB962C8B-B14F-4D97-AF65-F5344CB8AC3E}">
        <p14:creationId xmlns:p14="http://schemas.microsoft.com/office/powerpoint/2010/main" val="12672259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17</a:t>
            </a:fld>
            <a:endParaRPr lang="es-ES"/>
          </a:p>
        </p:txBody>
      </p:sp>
    </p:spTree>
    <p:extLst>
      <p:ext uri="{BB962C8B-B14F-4D97-AF65-F5344CB8AC3E}">
        <p14:creationId xmlns:p14="http://schemas.microsoft.com/office/powerpoint/2010/main" val="31435780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18</a:t>
            </a:fld>
            <a:endParaRPr lang="es-ES"/>
          </a:p>
        </p:txBody>
      </p:sp>
    </p:spTree>
    <p:extLst>
      <p:ext uri="{BB962C8B-B14F-4D97-AF65-F5344CB8AC3E}">
        <p14:creationId xmlns:p14="http://schemas.microsoft.com/office/powerpoint/2010/main" val="104896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2</a:t>
            </a:fld>
            <a:endParaRPr lang="es-ES"/>
          </a:p>
        </p:txBody>
      </p:sp>
    </p:spTree>
    <p:extLst>
      <p:ext uri="{BB962C8B-B14F-4D97-AF65-F5344CB8AC3E}">
        <p14:creationId xmlns:p14="http://schemas.microsoft.com/office/powerpoint/2010/main" val="36362521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3</a:t>
            </a:fld>
            <a:endParaRPr lang="es-ES"/>
          </a:p>
        </p:txBody>
      </p:sp>
    </p:spTree>
    <p:extLst>
      <p:ext uri="{BB962C8B-B14F-4D97-AF65-F5344CB8AC3E}">
        <p14:creationId xmlns:p14="http://schemas.microsoft.com/office/powerpoint/2010/main" val="8887512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4</a:t>
            </a:fld>
            <a:endParaRPr lang="es-ES"/>
          </a:p>
        </p:txBody>
      </p:sp>
    </p:spTree>
    <p:extLst>
      <p:ext uri="{BB962C8B-B14F-4D97-AF65-F5344CB8AC3E}">
        <p14:creationId xmlns:p14="http://schemas.microsoft.com/office/powerpoint/2010/main" val="3841898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5</a:t>
            </a:fld>
            <a:endParaRPr lang="es-ES"/>
          </a:p>
        </p:txBody>
      </p:sp>
    </p:spTree>
    <p:extLst>
      <p:ext uri="{BB962C8B-B14F-4D97-AF65-F5344CB8AC3E}">
        <p14:creationId xmlns:p14="http://schemas.microsoft.com/office/powerpoint/2010/main" val="33640077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6</a:t>
            </a:fld>
            <a:endParaRPr lang="es-ES"/>
          </a:p>
        </p:txBody>
      </p:sp>
    </p:spTree>
    <p:extLst>
      <p:ext uri="{BB962C8B-B14F-4D97-AF65-F5344CB8AC3E}">
        <p14:creationId xmlns:p14="http://schemas.microsoft.com/office/powerpoint/2010/main" val="12385614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7</a:t>
            </a:fld>
            <a:endParaRPr lang="es-ES"/>
          </a:p>
        </p:txBody>
      </p:sp>
    </p:spTree>
    <p:extLst>
      <p:ext uri="{BB962C8B-B14F-4D97-AF65-F5344CB8AC3E}">
        <p14:creationId xmlns:p14="http://schemas.microsoft.com/office/powerpoint/2010/main" val="11515460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8</a:t>
            </a:fld>
            <a:endParaRPr lang="es-ES"/>
          </a:p>
        </p:txBody>
      </p:sp>
    </p:spTree>
    <p:extLst>
      <p:ext uri="{BB962C8B-B14F-4D97-AF65-F5344CB8AC3E}">
        <p14:creationId xmlns:p14="http://schemas.microsoft.com/office/powerpoint/2010/main" val="13962166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9</a:t>
            </a:fld>
            <a:endParaRPr lang="es-ES"/>
          </a:p>
        </p:txBody>
      </p:sp>
    </p:spTree>
    <p:extLst>
      <p:ext uri="{BB962C8B-B14F-4D97-AF65-F5344CB8AC3E}">
        <p14:creationId xmlns:p14="http://schemas.microsoft.com/office/powerpoint/2010/main" val="31417844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p>
            <a:fld id="{72BE1716-5B5F-42BC-A376-AA4EFCB34EDF}" type="datetimeFigureOut">
              <a:rPr lang="es-ES" smtClean="0"/>
              <a:pPr/>
              <a:t>14/10/2025</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72BE1716-5B5F-42BC-A376-AA4EFCB34EDF}" type="datetimeFigureOut">
              <a:rPr lang="es-ES" smtClean="0"/>
              <a:pPr/>
              <a:t>14/10/2025</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72BE1716-5B5F-42BC-A376-AA4EFCB34EDF}" type="datetimeFigureOut">
              <a:rPr lang="es-ES" smtClean="0"/>
              <a:pPr/>
              <a:t>14/10/2025</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72BE1716-5B5F-42BC-A376-AA4EFCB34EDF}" type="datetimeFigureOut">
              <a:rPr lang="es-ES" smtClean="0"/>
              <a:pPr/>
              <a:t>14/10/2025</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72BE1716-5B5F-42BC-A376-AA4EFCB34EDF}" type="datetimeFigureOut">
              <a:rPr lang="es-ES" smtClean="0"/>
              <a:pPr/>
              <a:t>14/10/2025</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fecha"/>
          <p:cNvSpPr>
            <a:spLocks noGrp="1"/>
          </p:cNvSpPr>
          <p:nvPr>
            <p:ph type="dt" sz="half" idx="10"/>
          </p:nvPr>
        </p:nvSpPr>
        <p:spPr/>
        <p:txBody>
          <a:bodyPr/>
          <a:lstStyle/>
          <a:p>
            <a:fld id="{72BE1716-5B5F-42BC-A376-AA4EFCB34EDF}" type="datetimeFigureOut">
              <a:rPr lang="es-ES" smtClean="0"/>
              <a:pPr/>
              <a:t>14/10/2025</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6 Marcador de fecha"/>
          <p:cNvSpPr>
            <a:spLocks noGrp="1"/>
          </p:cNvSpPr>
          <p:nvPr>
            <p:ph type="dt" sz="half" idx="10"/>
          </p:nvPr>
        </p:nvSpPr>
        <p:spPr/>
        <p:txBody>
          <a:bodyPr/>
          <a:lstStyle/>
          <a:p>
            <a:fld id="{72BE1716-5B5F-42BC-A376-AA4EFCB34EDF}" type="datetimeFigureOut">
              <a:rPr lang="es-ES" smtClean="0"/>
              <a:pPr/>
              <a:t>14/10/2025</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fecha"/>
          <p:cNvSpPr>
            <a:spLocks noGrp="1"/>
          </p:cNvSpPr>
          <p:nvPr>
            <p:ph type="dt" sz="half" idx="10"/>
          </p:nvPr>
        </p:nvSpPr>
        <p:spPr/>
        <p:txBody>
          <a:bodyPr/>
          <a:lstStyle/>
          <a:p>
            <a:fld id="{72BE1716-5B5F-42BC-A376-AA4EFCB34EDF}" type="datetimeFigureOut">
              <a:rPr lang="es-ES" smtClean="0"/>
              <a:pPr/>
              <a:t>14/10/2025</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72BE1716-5B5F-42BC-A376-AA4EFCB34EDF}" type="datetimeFigureOut">
              <a:rPr lang="es-ES" smtClean="0"/>
              <a:pPr/>
              <a:t>14/10/2025</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72BE1716-5B5F-42BC-A376-AA4EFCB34EDF}" type="datetimeFigureOut">
              <a:rPr lang="es-ES" smtClean="0"/>
              <a:pPr/>
              <a:t>14/10/2025</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72BE1716-5B5F-42BC-A376-AA4EFCB34EDF}" type="datetimeFigureOut">
              <a:rPr lang="es-ES" smtClean="0"/>
              <a:pPr/>
              <a:t>14/10/2025</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BE1716-5B5F-42BC-A376-AA4EFCB34EDF}" type="datetimeFigureOut">
              <a:rPr lang="es-ES" smtClean="0"/>
              <a:pPr/>
              <a:t>14/10/2025</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FEFF47-A81A-457E-8123-AC8CD9175ABA}"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png"/><Relationship Id="rId7"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3.png"/><Relationship Id="rId7"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8.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hyperlink" Target="mailto:daniel@cpp-publicidad.com" TargetMode="External"/><Relationship Id="rId1" Type="http://schemas.openxmlformats.org/officeDocument/2006/relationships/slideLayout" Target="../slideLayouts/slideLayout2.xml"/><Relationship Id="rId5" Type="http://schemas.openxmlformats.org/officeDocument/2006/relationships/hyperlink" Target="mailto:carmen@cpp-publicidad.com" TargetMode="External"/><Relationship Id="rId4" Type="http://schemas.openxmlformats.org/officeDocument/2006/relationships/hyperlink" Target="mailto:olga@cpp-publicidad.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png"/><Relationship Id="rId7"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Navidad en Italia: fechas y nombres de las fiestas navideñas - El Itañol">
            <a:extLst>
              <a:ext uri="{FF2B5EF4-FFF2-40B4-BE49-F238E27FC236}">
                <a16:creationId xmlns:a16="http://schemas.microsoft.com/office/drawing/2014/main" id="{4AAA597B-563E-EA44-BB57-8CBFE6D711EF}"/>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7" name="AutoShape 6" descr="Navidad en Italia: fechas y nombres de las fiestas navideñas - El Itañol">
            <a:extLst>
              <a:ext uri="{FF2B5EF4-FFF2-40B4-BE49-F238E27FC236}">
                <a16:creationId xmlns:a16="http://schemas.microsoft.com/office/drawing/2014/main" id="{FE0AD737-F569-22A5-1540-9C2281F843F3}"/>
              </a:ext>
            </a:extLst>
          </p:cNvPr>
          <p:cNvSpPr>
            <a:spLocks noChangeAspect="1" noChangeArrowheads="1"/>
          </p:cNvSpPr>
          <p:nvPr/>
        </p:nvSpPr>
        <p:spPr bwMode="auto">
          <a:xfrm>
            <a:off x="2267744" y="3429000"/>
            <a:ext cx="2609056" cy="260905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pic>
        <p:nvPicPr>
          <p:cNvPr id="1030" name="Picture 6">
            <a:extLst>
              <a:ext uri="{FF2B5EF4-FFF2-40B4-BE49-F238E27FC236}">
                <a16:creationId xmlns:a16="http://schemas.microsoft.com/office/drawing/2014/main" id="{D5C6C112-A8F5-A56D-5699-F365E07E118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288" y="6111432"/>
            <a:ext cx="5292080" cy="36842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a:extLst>
              <a:ext uri="{FF2B5EF4-FFF2-40B4-BE49-F238E27FC236}">
                <a16:creationId xmlns:a16="http://schemas.microsoft.com/office/drawing/2014/main" id="{43A30E8A-7B63-A6A4-15ED-40E8DF965A00}"/>
              </a:ext>
            </a:extLst>
          </p:cNvPr>
          <p:cNvPicPr>
            <a:picLocks noChangeAspect="1"/>
          </p:cNvPicPr>
          <p:nvPr/>
        </p:nvPicPr>
        <p:blipFill>
          <a:blip r:embed="rId4"/>
          <a:stretch>
            <a:fillRect/>
          </a:stretch>
        </p:blipFill>
        <p:spPr>
          <a:xfrm>
            <a:off x="132426" y="116632"/>
            <a:ext cx="8904070" cy="5760640"/>
          </a:xfrm>
          <a:prstGeom prst="rect">
            <a:avLst/>
          </a:prstGeom>
        </p:spPr>
      </p:pic>
      <p:pic>
        <p:nvPicPr>
          <p:cNvPr id="5" name="Picture 3" descr="C:\Users\Daniel\Desktop\CPP Gestión\logo_CPP_web.png">
            <a:extLst>
              <a:ext uri="{FF2B5EF4-FFF2-40B4-BE49-F238E27FC236}">
                <a16:creationId xmlns:a16="http://schemas.microsoft.com/office/drawing/2014/main" id="{7560715F-6739-6B76-2C66-B33FDB02ADB6}"/>
              </a:ext>
            </a:extLst>
          </p:cNvPr>
          <p:cNvPicPr>
            <a:picLocks noChangeAspect="1" noChangeArrowheads="1"/>
          </p:cNvPicPr>
          <p:nvPr/>
        </p:nvPicPr>
        <p:blipFill>
          <a:blip r:embed="rId5"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EE8F6F6C-514F-6756-73AD-712D31DB5845}"/>
              </a:ext>
            </a:extLst>
          </p:cNvPr>
          <p:cNvSpPr txBox="1"/>
          <p:nvPr/>
        </p:nvSpPr>
        <p:spPr>
          <a:xfrm>
            <a:off x="6012160" y="6295644"/>
            <a:ext cx="3349376" cy="369332"/>
          </a:xfrm>
          <a:prstGeom prst="rect">
            <a:avLst/>
          </a:prstGeom>
          <a:noFill/>
        </p:spPr>
        <p:txBody>
          <a:bodyPr wrap="square" rtlCol="0">
            <a:spAutoFit/>
          </a:bodyPr>
          <a:lstStyle/>
          <a:p>
            <a:r>
              <a:rPr lang="es-ES" dirty="0"/>
              <a:t>Baqueira enero-febrero 2026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5" name="CuadroTexto 4">
            <a:extLst>
              <a:ext uri="{FF2B5EF4-FFF2-40B4-BE49-F238E27FC236}">
                <a16:creationId xmlns:a16="http://schemas.microsoft.com/office/drawing/2014/main" id="{E67B8C59-AD0D-3BBF-0CE6-2A902650BF1B}"/>
              </a:ext>
            </a:extLst>
          </p:cNvPr>
          <p:cNvSpPr txBox="1"/>
          <p:nvPr/>
        </p:nvSpPr>
        <p:spPr>
          <a:xfrm>
            <a:off x="611560" y="996697"/>
            <a:ext cx="8035408" cy="400110"/>
          </a:xfrm>
          <a:prstGeom prst="rect">
            <a:avLst/>
          </a:prstGeom>
          <a:noFill/>
        </p:spPr>
        <p:txBody>
          <a:bodyPr wrap="square">
            <a:spAutoFit/>
          </a:bodyPr>
          <a:lstStyle/>
          <a:p>
            <a:pPr>
              <a:buClr>
                <a:srgbClr val="00B0F0"/>
              </a:buClr>
              <a:tabLst>
                <a:tab pos="538163" algn="l"/>
              </a:tabLst>
            </a:pPr>
            <a:r>
              <a:rPr lang="es-ES" sz="2000" b="1" dirty="0">
                <a:solidFill>
                  <a:srgbClr val="FFC000"/>
                </a:solidFill>
                <a:effectLst>
                  <a:outerShdw blurRad="38100" dist="38100" dir="2700000" algn="tl">
                    <a:srgbClr val="000000">
                      <a:alpha val="43137"/>
                    </a:srgbClr>
                  </a:outerShdw>
                </a:effectLst>
                <a:latin typeface="Avenir Next LT Pro" panose="020B0504020202020204" pitchFamily="34" charset="0"/>
              </a:rPr>
              <a:t>Alojamiento:</a:t>
            </a:r>
          </a:p>
        </p:txBody>
      </p:sp>
      <p:sp>
        <p:nvSpPr>
          <p:cNvPr id="3" name="CuadroTexto 2">
            <a:extLst>
              <a:ext uri="{FF2B5EF4-FFF2-40B4-BE49-F238E27FC236}">
                <a16:creationId xmlns:a16="http://schemas.microsoft.com/office/drawing/2014/main" id="{5725625F-94C9-C9D5-BDAF-162CEFEC93AF}"/>
              </a:ext>
            </a:extLst>
          </p:cNvPr>
          <p:cNvSpPr txBox="1"/>
          <p:nvPr/>
        </p:nvSpPr>
        <p:spPr>
          <a:xfrm>
            <a:off x="2489063" y="1583842"/>
            <a:ext cx="6379224" cy="1631216"/>
          </a:xfrm>
          <a:prstGeom prst="rect">
            <a:avLst/>
          </a:prstGeom>
          <a:noFill/>
        </p:spPr>
        <p:txBody>
          <a:bodyPr wrap="square">
            <a:spAutoFit/>
          </a:bodyPr>
          <a:lstStyle/>
          <a:p>
            <a:r>
              <a:rPr lang="es-ES" sz="1600" dirty="0"/>
              <a:t>HOTEL VAL DE NEU</a:t>
            </a:r>
          </a:p>
          <a:p>
            <a:pPr algn="just"/>
            <a:r>
              <a:rPr lang="es-ES" sz="1400" dirty="0"/>
              <a:t>Experimente la exclusividad. El Hotel Val de </a:t>
            </a:r>
            <a:r>
              <a:rPr lang="es-ES" sz="1400" dirty="0" err="1"/>
              <a:t>Neu</a:t>
            </a:r>
            <a:r>
              <a:rPr lang="es-ES" sz="1400" dirty="0"/>
              <a:t> es el único hotel de 5*GL que se encuentra en el corazón de la estación de esquí de Baqueira Ofrece el mejor descanso. Amplias habitaciones, cuidadas al mínimo detalle, con una decoración exquisita y con magníficas vistas a la montaña serán el lugar ideal para disfrutar de una excelente y cómoda estancia acompañado de todos los servicios de un hotel Gran Lujo.</a:t>
            </a:r>
            <a:endParaRPr lang="es-ES" dirty="0"/>
          </a:p>
        </p:txBody>
      </p:sp>
      <p:pic>
        <p:nvPicPr>
          <p:cNvPr id="2" name="Imagen 1">
            <a:extLst>
              <a:ext uri="{FF2B5EF4-FFF2-40B4-BE49-F238E27FC236}">
                <a16:creationId xmlns:a16="http://schemas.microsoft.com/office/drawing/2014/main" id="{1A1D89CF-83FC-F450-2803-CAB6918761B6}"/>
              </a:ext>
            </a:extLst>
          </p:cNvPr>
          <p:cNvPicPr>
            <a:picLocks noChangeAspect="1"/>
          </p:cNvPicPr>
          <p:nvPr/>
        </p:nvPicPr>
        <p:blipFill>
          <a:blip r:embed="rId4"/>
          <a:stretch>
            <a:fillRect/>
          </a:stretch>
        </p:blipFill>
        <p:spPr>
          <a:xfrm>
            <a:off x="617387" y="1819234"/>
            <a:ext cx="1905000" cy="990600"/>
          </a:xfrm>
          <a:prstGeom prst="rect">
            <a:avLst/>
          </a:prstGeom>
        </p:spPr>
      </p:pic>
      <p:pic>
        <p:nvPicPr>
          <p:cNvPr id="4" name="Imagen 3">
            <a:extLst>
              <a:ext uri="{FF2B5EF4-FFF2-40B4-BE49-F238E27FC236}">
                <a16:creationId xmlns:a16="http://schemas.microsoft.com/office/drawing/2014/main" id="{5DE2FC80-1C4E-90E4-F234-9D99F906C388}"/>
              </a:ext>
            </a:extLst>
          </p:cNvPr>
          <p:cNvPicPr>
            <a:picLocks noChangeAspect="1"/>
          </p:cNvPicPr>
          <p:nvPr/>
        </p:nvPicPr>
        <p:blipFill>
          <a:blip r:embed="rId5"/>
          <a:stretch>
            <a:fillRect/>
          </a:stretch>
        </p:blipFill>
        <p:spPr>
          <a:xfrm>
            <a:off x="193604" y="3714620"/>
            <a:ext cx="4287751" cy="2859600"/>
          </a:xfrm>
          <a:prstGeom prst="rect">
            <a:avLst/>
          </a:prstGeom>
        </p:spPr>
      </p:pic>
      <p:pic>
        <p:nvPicPr>
          <p:cNvPr id="7" name="Imagen 6">
            <a:extLst>
              <a:ext uri="{FF2B5EF4-FFF2-40B4-BE49-F238E27FC236}">
                <a16:creationId xmlns:a16="http://schemas.microsoft.com/office/drawing/2014/main" id="{B5486096-647F-F3A4-51DE-7DF1CD822EB9}"/>
              </a:ext>
            </a:extLst>
          </p:cNvPr>
          <p:cNvPicPr>
            <a:picLocks noChangeAspect="1"/>
          </p:cNvPicPr>
          <p:nvPr/>
        </p:nvPicPr>
        <p:blipFill>
          <a:blip r:embed="rId6"/>
          <a:stretch>
            <a:fillRect/>
          </a:stretch>
        </p:blipFill>
        <p:spPr>
          <a:xfrm>
            <a:off x="4728335" y="3718588"/>
            <a:ext cx="4139952" cy="2759968"/>
          </a:xfrm>
          <a:prstGeom prst="rect">
            <a:avLst/>
          </a:prstGeom>
        </p:spPr>
      </p:pic>
    </p:spTree>
    <p:extLst>
      <p:ext uri="{BB962C8B-B14F-4D97-AF65-F5344CB8AC3E}">
        <p14:creationId xmlns:p14="http://schemas.microsoft.com/office/powerpoint/2010/main" val="29045901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pic>
        <p:nvPicPr>
          <p:cNvPr id="8" name="Imagen 7">
            <a:extLst>
              <a:ext uri="{FF2B5EF4-FFF2-40B4-BE49-F238E27FC236}">
                <a16:creationId xmlns:a16="http://schemas.microsoft.com/office/drawing/2014/main" id="{D0D9E983-EE66-B416-A917-8865DE7D8052}"/>
              </a:ext>
            </a:extLst>
          </p:cNvPr>
          <p:cNvPicPr>
            <a:picLocks noChangeAspect="1"/>
          </p:cNvPicPr>
          <p:nvPr/>
        </p:nvPicPr>
        <p:blipFill>
          <a:blip r:embed="rId4"/>
          <a:stretch>
            <a:fillRect/>
          </a:stretch>
        </p:blipFill>
        <p:spPr>
          <a:xfrm>
            <a:off x="429087" y="95245"/>
            <a:ext cx="1908213" cy="993734"/>
          </a:xfrm>
          <a:prstGeom prst="rect">
            <a:avLst/>
          </a:prstGeom>
        </p:spPr>
      </p:pic>
      <p:pic>
        <p:nvPicPr>
          <p:cNvPr id="9" name="Imagen 8">
            <a:extLst>
              <a:ext uri="{FF2B5EF4-FFF2-40B4-BE49-F238E27FC236}">
                <a16:creationId xmlns:a16="http://schemas.microsoft.com/office/drawing/2014/main" id="{300FE84B-3F52-2E2D-5BE3-3B728E6D8512}"/>
              </a:ext>
            </a:extLst>
          </p:cNvPr>
          <p:cNvPicPr>
            <a:picLocks noChangeAspect="1"/>
          </p:cNvPicPr>
          <p:nvPr/>
        </p:nvPicPr>
        <p:blipFill>
          <a:blip r:embed="rId5"/>
          <a:stretch>
            <a:fillRect/>
          </a:stretch>
        </p:blipFill>
        <p:spPr>
          <a:xfrm>
            <a:off x="519352" y="1556932"/>
            <a:ext cx="3873694" cy="2582463"/>
          </a:xfrm>
          <a:prstGeom prst="rect">
            <a:avLst/>
          </a:prstGeom>
        </p:spPr>
      </p:pic>
      <p:pic>
        <p:nvPicPr>
          <p:cNvPr id="10" name="Imagen 9">
            <a:extLst>
              <a:ext uri="{FF2B5EF4-FFF2-40B4-BE49-F238E27FC236}">
                <a16:creationId xmlns:a16="http://schemas.microsoft.com/office/drawing/2014/main" id="{C4770D70-FD9B-854B-0A07-EA40968EDD31}"/>
              </a:ext>
            </a:extLst>
          </p:cNvPr>
          <p:cNvPicPr>
            <a:picLocks noChangeAspect="1"/>
          </p:cNvPicPr>
          <p:nvPr/>
        </p:nvPicPr>
        <p:blipFill>
          <a:blip r:embed="rId6"/>
          <a:stretch>
            <a:fillRect/>
          </a:stretch>
        </p:blipFill>
        <p:spPr>
          <a:xfrm>
            <a:off x="519352" y="4311322"/>
            <a:ext cx="3850073" cy="2415083"/>
          </a:xfrm>
          <a:prstGeom prst="rect">
            <a:avLst/>
          </a:prstGeom>
        </p:spPr>
      </p:pic>
      <p:pic>
        <p:nvPicPr>
          <p:cNvPr id="11" name="Imagen 10">
            <a:extLst>
              <a:ext uri="{FF2B5EF4-FFF2-40B4-BE49-F238E27FC236}">
                <a16:creationId xmlns:a16="http://schemas.microsoft.com/office/drawing/2014/main" id="{6B5A6CB6-6BAC-D0A3-D94F-648FB83B896E}"/>
              </a:ext>
            </a:extLst>
          </p:cNvPr>
          <p:cNvPicPr>
            <a:picLocks noChangeAspect="1"/>
          </p:cNvPicPr>
          <p:nvPr/>
        </p:nvPicPr>
        <p:blipFill rotWithShape="1">
          <a:blip r:embed="rId7"/>
          <a:srcRect t="6518"/>
          <a:stretch/>
        </p:blipFill>
        <p:spPr>
          <a:xfrm>
            <a:off x="4572000" y="4311321"/>
            <a:ext cx="3961937" cy="2415084"/>
          </a:xfrm>
          <a:prstGeom prst="rect">
            <a:avLst/>
          </a:prstGeom>
        </p:spPr>
      </p:pic>
      <p:pic>
        <p:nvPicPr>
          <p:cNvPr id="12" name="Imagen 11">
            <a:extLst>
              <a:ext uri="{FF2B5EF4-FFF2-40B4-BE49-F238E27FC236}">
                <a16:creationId xmlns:a16="http://schemas.microsoft.com/office/drawing/2014/main" id="{4255B1B7-1B56-5837-CC33-B7F3C47B491D}"/>
              </a:ext>
            </a:extLst>
          </p:cNvPr>
          <p:cNvPicPr>
            <a:picLocks noChangeAspect="1"/>
          </p:cNvPicPr>
          <p:nvPr/>
        </p:nvPicPr>
        <p:blipFill>
          <a:blip r:embed="rId8"/>
          <a:stretch>
            <a:fillRect/>
          </a:stretch>
        </p:blipFill>
        <p:spPr>
          <a:xfrm>
            <a:off x="4586602" y="1561071"/>
            <a:ext cx="3961936" cy="2583456"/>
          </a:xfrm>
          <a:prstGeom prst="rect">
            <a:avLst/>
          </a:prstGeom>
        </p:spPr>
      </p:pic>
    </p:spTree>
    <p:extLst>
      <p:ext uri="{BB962C8B-B14F-4D97-AF65-F5344CB8AC3E}">
        <p14:creationId xmlns:p14="http://schemas.microsoft.com/office/powerpoint/2010/main" val="16001418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pic>
        <p:nvPicPr>
          <p:cNvPr id="8" name="Imagen 7">
            <a:extLst>
              <a:ext uri="{FF2B5EF4-FFF2-40B4-BE49-F238E27FC236}">
                <a16:creationId xmlns:a16="http://schemas.microsoft.com/office/drawing/2014/main" id="{D0D9E983-EE66-B416-A917-8865DE7D8052}"/>
              </a:ext>
            </a:extLst>
          </p:cNvPr>
          <p:cNvPicPr>
            <a:picLocks noChangeAspect="1"/>
          </p:cNvPicPr>
          <p:nvPr/>
        </p:nvPicPr>
        <p:blipFill>
          <a:blip r:embed="rId4"/>
          <a:stretch>
            <a:fillRect/>
          </a:stretch>
        </p:blipFill>
        <p:spPr>
          <a:xfrm>
            <a:off x="429087" y="95245"/>
            <a:ext cx="1908213" cy="993734"/>
          </a:xfrm>
          <a:prstGeom prst="rect">
            <a:avLst/>
          </a:prstGeom>
        </p:spPr>
      </p:pic>
      <p:pic>
        <p:nvPicPr>
          <p:cNvPr id="2" name="Imagen 1">
            <a:extLst>
              <a:ext uri="{FF2B5EF4-FFF2-40B4-BE49-F238E27FC236}">
                <a16:creationId xmlns:a16="http://schemas.microsoft.com/office/drawing/2014/main" id="{0324BD9C-3F11-8ECD-BEEB-9574D6E02956}"/>
              </a:ext>
            </a:extLst>
          </p:cNvPr>
          <p:cNvPicPr>
            <a:picLocks noChangeAspect="1"/>
          </p:cNvPicPr>
          <p:nvPr/>
        </p:nvPicPr>
        <p:blipFill>
          <a:blip r:embed="rId5"/>
          <a:stretch>
            <a:fillRect/>
          </a:stretch>
        </p:blipFill>
        <p:spPr>
          <a:xfrm>
            <a:off x="303328" y="1575491"/>
            <a:ext cx="4067944" cy="2711963"/>
          </a:xfrm>
          <a:prstGeom prst="rect">
            <a:avLst/>
          </a:prstGeom>
        </p:spPr>
      </p:pic>
      <p:pic>
        <p:nvPicPr>
          <p:cNvPr id="3" name="Imagen 2">
            <a:extLst>
              <a:ext uri="{FF2B5EF4-FFF2-40B4-BE49-F238E27FC236}">
                <a16:creationId xmlns:a16="http://schemas.microsoft.com/office/drawing/2014/main" id="{E2664DB1-D72D-3DF7-93D3-EEDC04CBB2E9}"/>
              </a:ext>
            </a:extLst>
          </p:cNvPr>
          <p:cNvPicPr>
            <a:picLocks noChangeAspect="1"/>
          </p:cNvPicPr>
          <p:nvPr/>
        </p:nvPicPr>
        <p:blipFill>
          <a:blip r:embed="rId6"/>
          <a:stretch>
            <a:fillRect/>
          </a:stretch>
        </p:blipFill>
        <p:spPr>
          <a:xfrm>
            <a:off x="1036253" y="4543789"/>
            <a:ext cx="3328450" cy="2218966"/>
          </a:xfrm>
          <a:prstGeom prst="rect">
            <a:avLst/>
          </a:prstGeom>
        </p:spPr>
      </p:pic>
      <p:pic>
        <p:nvPicPr>
          <p:cNvPr id="4" name="Imagen 3">
            <a:extLst>
              <a:ext uri="{FF2B5EF4-FFF2-40B4-BE49-F238E27FC236}">
                <a16:creationId xmlns:a16="http://schemas.microsoft.com/office/drawing/2014/main" id="{14CCB738-4D99-7446-0142-1B4BE1128CE0}"/>
              </a:ext>
            </a:extLst>
          </p:cNvPr>
          <p:cNvPicPr>
            <a:picLocks noChangeAspect="1"/>
          </p:cNvPicPr>
          <p:nvPr/>
        </p:nvPicPr>
        <p:blipFill>
          <a:blip r:embed="rId7"/>
          <a:stretch>
            <a:fillRect/>
          </a:stretch>
        </p:blipFill>
        <p:spPr>
          <a:xfrm>
            <a:off x="4571999" y="1582169"/>
            <a:ext cx="4268673" cy="2711962"/>
          </a:xfrm>
          <a:prstGeom prst="rect">
            <a:avLst/>
          </a:prstGeom>
        </p:spPr>
      </p:pic>
      <p:sp>
        <p:nvSpPr>
          <p:cNvPr id="5" name="CuadroTexto 4">
            <a:extLst>
              <a:ext uri="{FF2B5EF4-FFF2-40B4-BE49-F238E27FC236}">
                <a16:creationId xmlns:a16="http://schemas.microsoft.com/office/drawing/2014/main" id="{A61C39EA-E73B-BE17-F31A-C331D9968AF9}"/>
              </a:ext>
            </a:extLst>
          </p:cNvPr>
          <p:cNvSpPr txBox="1"/>
          <p:nvPr/>
        </p:nvSpPr>
        <p:spPr>
          <a:xfrm>
            <a:off x="4586602" y="4543789"/>
            <a:ext cx="4281685" cy="2031325"/>
          </a:xfrm>
          <a:prstGeom prst="rect">
            <a:avLst/>
          </a:prstGeom>
          <a:noFill/>
        </p:spPr>
        <p:txBody>
          <a:bodyPr wrap="square">
            <a:spAutoFit/>
          </a:bodyPr>
          <a:lstStyle/>
          <a:p>
            <a:r>
              <a:rPr lang="es-ES" sz="1400" b="1" dirty="0"/>
              <a:t>VAL DE NEU SPA</a:t>
            </a:r>
          </a:p>
          <a:p>
            <a:r>
              <a:rPr lang="es-ES" sz="1400" dirty="0"/>
              <a:t>Completo circuito termal que incluye chorros subacuáticos, cervicales, cuello de cisne, </a:t>
            </a:r>
            <a:r>
              <a:rPr lang="es-ES" sz="1400" dirty="0" err="1"/>
              <a:t>heisser</a:t>
            </a:r>
            <a:r>
              <a:rPr lang="es-ES" sz="1400" dirty="0"/>
              <a:t>, poza de agua fría, baño de vapor, pediluvios, piscina lúdica con camas de agua, sauna, jacuzzi exterior con vistas y tumbonas calientes. Un equipo de profesionales formado en las técnicas más innovadoras ofrece el mejor servicio para una amplia oferta de tratamientos corporales y faciales.</a:t>
            </a:r>
          </a:p>
        </p:txBody>
      </p:sp>
    </p:spTree>
    <p:extLst>
      <p:ext uri="{BB962C8B-B14F-4D97-AF65-F5344CB8AC3E}">
        <p14:creationId xmlns:p14="http://schemas.microsoft.com/office/powerpoint/2010/main" val="17087731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pic>
        <p:nvPicPr>
          <p:cNvPr id="8" name="Imagen 7">
            <a:extLst>
              <a:ext uri="{FF2B5EF4-FFF2-40B4-BE49-F238E27FC236}">
                <a16:creationId xmlns:a16="http://schemas.microsoft.com/office/drawing/2014/main" id="{D0D9E983-EE66-B416-A917-8865DE7D8052}"/>
              </a:ext>
            </a:extLst>
          </p:cNvPr>
          <p:cNvPicPr>
            <a:picLocks noChangeAspect="1"/>
          </p:cNvPicPr>
          <p:nvPr/>
        </p:nvPicPr>
        <p:blipFill>
          <a:blip r:embed="rId4"/>
          <a:stretch>
            <a:fillRect/>
          </a:stretch>
        </p:blipFill>
        <p:spPr>
          <a:xfrm>
            <a:off x="429087" y="95245"/>
            <a:ext cx="1908213" cy="993734"/>
          </a:xfrm>
          <a:prstGeom prst="rect">
            <a:avLst/>
          </a:prstGeom>
        </p:spPr>
      </p:pic>
      <p:pic>
        <p:nvPicPr>
          <p:cNvPr id="2" name="Imagen 1">
            <a:extLst>
              <a:ext uri="{FF2B5EF4-FFF2-40B4-BE49-F238E27FC236}">
                <a16:creationId xmlns:a16="http://schemas.microsoft.com/office/drawing/2014/main" id="{0324BD9C-3F11-8ECD-BEEB-9574D6E02956}"/>
              </a:ext>
            </a:extLst>
          </p:cNvPr>
          <p:cNvPicPr>
            <a:picLocks noChangeAspect="1"/>
          </p:cNvPicPr>
          <p:nvPr/>
        </p:nvPicPr>
        <p:blipFill>
          <a:blip r:embed="rId5"/>
          <a:stretch>
            <a:fillRect/>
          </a:stretch>
        </p:blipFill>
        <p:spPr>
          <a:xfrm>
            <a:off x="303328" y="1575491"/>
            <a:ext cx="4067944" cy="2711963"/>
          </a:xfrm>
          <a:prstGeom prst="rect">
            <a:avLst/>
          </a:prstGeom>
        </p:spPr>
      </p:pic>
      <p:pic>
        <p:nvPicPr>
          <p:cNvPr id="3" name="Imagen 2">
            <a:extLst>
              <a:ext uri="{FF2B5EF4-FFF2-40B4-BE49-F238E27FC236}">
                <a16:creationId xmlns:a16="http://schemas.microsoft.com/office/drawing/2014/main" id="{E2664DB1-D72D-3DF7-93D3-EEDC04CBB2E9}"/>
              </a:ext>
            </a:extLst>
          </p:cNvPr>
          <p:cNvPicPr>
            <a:picLocks noChangeAspect="1"/>
          </p:cNvPicPr>
          <p:nvPr/>
        </p:nvPicPr>
        <p:blipFill>
          <a:blip r:embed="rId6"/>
          <a:stretch>
            <a:fillRect/>
          </a:stretch>
        </p:blipFill>
        <p:spPr>
          <a:xfrm>
            <a:off x="1036253" y="4543789"/>
            <a:ext cx="3328450" cy="2218966"/>
          </a:xfrm>
          <a:prstGeom prst="rect">
            <a:avLst/>
          </a:prstGeom>
        </p:spPr>
      </p:pic>
      <p:pic>
        <p:nvPicPr>
          <p:cNvPr id="4" name="Imagen 3">
            <a:extLst>
              <a:ext uri="{FF2B5EF4-FFF2-40B4-BE49-F238E27FC236}">
                <a16:creationId xmlns:a16="http://schemas.microsoft.com/office/drawing/2014/main" id="{14CCB738-4D99-7446-0142-1B4BE1128CE0}"/>
              </a:ext>
            </a:extLst>
          </p:cNvPr>
          <p:cNvPicPr>
            <a:picLocks noChangeAspect="1"/>
          </p:cNvPicPr>
          <p:nvPr/>
        </p:nvPicPr>
        <p:blipFill>
          <a:blip r:embed="rId7"/>
          <a:stretch>
            <a:fillRect/>
          </a:stretch>
        </p:blipFill>
        <p:spPr>
          <a:xfrm>
            <a:off x="4571999" y="1582169"/>
            <a:ext cx="4268673" cy="2711962"/>
          </a:xfrm>
          <a:prstGeom prst="rect">
            <a:avLst/>
          </a:prstGeom>
        </p:spPr>
      </p:pic>
      <p:sp>
        <p:nvSpPr>
          <p:cNvPr id="5" name="CuadroTexto 4">
            <a:extLst>
              <a:ext uri="{FF2B5EF4-FFF2-40B4-BE49-F238E27FC236}">
                <a16:creationId xmlns:a16="http://schemas.microsoft.com/office/drawing/2014/main" id="{A61C39EA-E73B-BE17-F31A-C331D9968AF9}"/>
              </a:ext>
            </a:extLst>
          </p:cNvPr>
          <p:cNvSpPr txBox="1"/>
          <p:nvPr/>
        </p:nvSpPr>
        <p:spPr>
          <a:xfrm>
            <a:off x="4586602" y="4543789"/>
            <a:ext cx="4281685" cy="2031325"/>
          </a:xfrm>
          <a:prstGeom prst="rect">
            <a:avLst/>
          </a:prstGeom>
          <a:noFill/>
        </p:spPr>
        <p:txBody>
          <a:bodyPr wrap="square">
            <a:spAutoFit/>
          </a:bodyPr>
          <a:lstStyle/>
          <a:p>
            <a:r>
              <a:rPr lang="es-ES" sz="1400" b="1" dirty="0"/>
              <a:t>VAL DE NEU SPA</a:t>
            </a:r>
          </a:p>
          <a:p>
            <a:r>
              <a:rPr lang="es-ES" sz="1400" dirty="0"/>
              <a:t>Completo circuito termal que incluye chorros subacuáticos, cervicales, cuello de cisne, </a:t>
            </a:r>
            <a:r>
              <a:rPr lang="es-ES" sz="1400" dirty="0" err="1"/>
              <a:t>heisser</a:t>
            </a:r>
            <a:r>
              <a:rPr lang="es-ES" sz="1400" dirty="0"/>
              <a:t>, poza de agua fría, baño de vapor, pediluvios, piscina lúdica con camas de agua, sauna, jacuzzi exterior con vistas y tumbonas calientes. Un equipo de profesionales formado en las técnicas más innovadoras ofrece el mejor servicio para una amplia oferta de tratamientos corporales y faciales.</a:t>
            </a:r>
          </a:p>
        </p:txBody>
      </p:sp>
    </p:spTree>
    <p:extLst>
      <p:ext uri="{BB962C8B-B14F-4D97-AF65-F5344CB8AC3E}">
        <p14:creationId xmlns:p14="http://schemas.microsoft.com/office/powerpoint/2010/main" val="13361316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7" name="CuadroTexto 6">
            <a:extLst>
              <a:ext uri="{FF2B5EF4-FFF2-40B4-BE49-F238E27FC236}">
                <a16:creationId xmlns:a16="http://schemas.microsoft.com/office/drawing/2014/main" id="{DAA3C30C-4D3A-D70E-1EFC-AE20EEA0882D}"/>
              </a:ext>
            </a:extLst>
          </p:cNvPr>
          <p:cNvSpPr txBox="1"/>
          <p:nvPr/>
        </p:nvSpPr>
        <p:spPr>
          <a:xfrm>
            <a:off x="275713" y="1260049"/>
            <a:ext cx="7896687" cy="584775"/>
          </a:xfrm>
          <a:prstGeom prst="rect">
            <a:avLst/>
          </a:prstGeom>
          <a:noFill/>
        </p:spPr>
        <p:txBody>
          <a:bodyPr wrap="square">
            <a:spAutoFit/>
          </a:bodyPr>
          <a:lstStyle/>
          <a:p>
            <a:r>
              <a:rPr lang="es-ES" sz="1600" b="1" dirty="0"/>
              <a:t>	Habitación </a:t>
            </a:r>
            <a:r>
              <a:rPr lang="es-ES" sz="1600" b="1" dirty="0" err="1"/>
              <a:t>Neu</a:t>
            </a:r>
            <a:r>
              <a:rPr lang="es-ES" sz="1600" b="1" dirty="0"/>
              <a:t> </a:t>
            </a:r>
            <a:r>
              <a:rPr lang="es-ES" sz="1600" b="1" dirty="0" err="1"/>
              <a:t>Classic</a:t>
            </a:r>
            <a:r>
              <a:rPr lang="es-ES" sz="1600" b="1" dirty="0"/>
              <a:t> DUI/Doble       	06-07/02                     480€ por noche</a:t>
            </a:r>
          </a:p>
          <a:p>
            <a:r>
              <a:rPr lang="es-ES" sz="1600" b="1" dirty="0"/>
              <a:t>	Habitación </a:t>
            </a:r>
            <a:r>
              <a:rPr lang="es-ES" sz="1600" b="1" dirty="0" err="1"/>
              <a:t>Neu</a:t>
            </a:r>
            <a:r>
              <a:rPr lang="es-ES" sz="1600" b="1" dirty="0"/>
              <a:t> </a:t>
            </a:r>
            <a:r>
              <a:rPr lang="es-ES" sz="1600" b="1" dirty="0" err="1"/>
              <a:t>Classic</a:t>
            </a:r>
            <a:r>
              <a:rPr lang="es-ES" sz="1600" b="1" dirty="0"/>
              <a:t> Balcón DUI/Doble    06-07/02                     520€ por noche</a:t>
            </a:r>
          </a:p>
        </p:txBody>
      </p:sp>
      <p:sp>
        <p:nvSpPr>
          <p:cNvPr id="10" name="CuadroTexto 9">
            <a:extLst>
              <a:ext uri="{FF2B5EF4-FFF2-40B4-BE49-F238E27FC236}">
                <a16:creationId xmlns:a16="http://schemas.microsoft.com/office/drawing/2014/main" id="{F987BB63-CA4E-D771-635E-773410FBF635}"/>
              </a:ext>
            </a:extLst>
          </p:cNvPr>
          <p:cNvSpPr txBox="1"/>
          <p:nvPr/>
        </p:nvSpPr>
        <p:spPr>
          <a:xfrm>
            <a:off x="275713" y="1877923"/>
            <a:ext cx="7896687" cy="830997"/>
          </a:xfrm>
          <a:prstGeom prst="rect">
            <a:avLst/>
          </a:prstGeom>
          <a:noFill/>
        </p:spPr>
        <p:txBody>
          <a:bodyPr wrap="square">
            <a:spAutoFit/>
          </a:bodyPr>
          <a:lstStyle/>
          <a:p>
            <a:r>
              <a:rPr lang="es-ES" sz="1600" b="1" dirty="0"/>
              <a:t>	Habitación </a:t>
            </a:r>
            <a:r>
              <a:rPr lang="es-ES" sz="1600" b="1" dirty="0" err="1"/>
              <a:t>Neu</a:t>
            </a:r>
            <a:r>
              <a:rPr lang="es-ES" sz="1600" b="1" dirty="0"/>
              <a:t> Cabana DUI/Doble        	20-21/02                     780€ por noche</a:t>
            </a:r>
          </a:p>
          <a:p>
            <a:r>
              <a:rPr lang="es-ES" sz="1600" b="1" dirty="0"/>
              <a:t>	Habitación </a:t>
            </a:r>
            <a:r>
              <a:rPr lang="es-ES" sz="1600" b="1" dirty="0" err="1"/>
              <a:t>Neu</a:t>
            </a:r>
            <a:r>
              <a:rPr lang="es-ES" sz="1600" b="1" dirty="0"/>
              <a:t> </a:t>
            </a:r>
            <a:r>
              <a:rPr lang="es-ES" sz="1600" b="1" dirty="0" err="1"/>
              <a:t>Classic</a:t>
            </a:r>
            <a:r>
              <a:rPr lang="es-ES" sz="1600" b="1" dirty="0"/>
              <a:t> DUI/Doble    	20-21/02                     800€ por noche</a:t>
            </a:r>
          </a:p>
          <a:p>
            <a:r>
              <a:rPr lang="es-ES" sz="1600" b="1" dirty="0"/>
              <a:t>	Habitación </a:t>
            </a:r>
            <a:r>
              <a:rPr lang="es-ES" sz="1600" b="1" dirty="0" err="1"/>
              <a:t>Neu</a:t>
            </a:r>
            <a:r>
              <a:rPr lang="es-ES" sz="1600" b="1" dirty="0"/>
              <a:t> </a:t>
            </a:r>
            <a:r>
              <a:rPr lang="es-ES" sz="1600" b="1" dirty="0" err="1"/>
              <a:t>Classic</a:t>
            </a:r>
            <a:r>
              <a:rPr lang="es-ES" sz="1600" b="1" dirty="0"/>
              <a:t> </a:t>
            </a:r>
            <a:r>
              <a:rPr lang="es-ES" sz="1600" b="1" dirty="0" err="1"/>
              <a:t>Balcon</a:t>
            </a:r>
            <a:r>
              <a:rPr lang="es-ES" sz="1600" b="1" dirty="0"/>
              <a:t> DUI/Doble	20-21/02	                  840€ por noche</a:t>
            </a:r>
          </a:p>
        </p:txBody>
      </p:sp>
      <p:sp>
        <p:nvSpPr>
          <p:cNvPr id="12" name="CuadroTexto 11">
            <a:extLst>
              <a:ext uri="{FF2B5EF4-FFF2-40B4-BE49-F238E27FC236}">
                <a16:creationId xmlns:a16="http://schemas.microsoft.com/office/drawing/2014/main" id="{E2D620C3-2876-2664-ECA7-9BFA5E41D9CF}"/>
              </a:ext>
            </a:extLst>
          </p:cNvPr>
          <p:cNvSpPr txBox="1"/>
          <p:nvPr/>
        </p:nvSpPr>
        <p:spPr>
          <a:xfrm>
            <a:off x="1115616" y="3717032"/>
            <a:ext cx="6552727" cy="830997"/>
          </a:xfrm>
          <a:prstGeom prst="rect">
            <a:avLst/>
          </a:prstGeom>
          <a:noFill/>
        </p:spPr>
        <p:txBody>
          <a:bodyPr wrap="square" rtlCol="0">
            <a:spAutoFit/>
          </a:bodyPr>
          <a:lstStyle/>
          <a:p>
            <a:r>
              <a:rPr lang="es-ES" sz="1600" dirty="0"/>
              <a:t>Tarifas con IVA y desayuno buffet incluido</a:t>
            </a:r>
          </a:p>
          <a:p>
            <a:r>
              <a:rPr lang="es-ES" sz="1600" dirty="0"/>
              <a:t>*Tasa turística no incluida en tarifa </a:t>
            </a:r>
          </a:p>
          <a:p>
            <a:r>
              <a:rPr lang="es-ES" sz="1600" dirty="0"/>
              <a:t>*Tarifa de habitación comisionable al 10% para agencia</a:t>
            </a:r>
          </a:p>
        </p:txBody>
      </p:sp>
      <p:pic>
        <p:nvPicPr>
          <p:cNvPr id="9" name="Imagen 8">
            <a:extLst>
              <a:ext uri="{FF2B5EF4-FFF2-40B4-BE49-F238E27FC236}">
                <a16:creationId xmlns:a16="http://schemas.microsoft.com/office/drawing/2014/main" id="{2F89FA45-6C42-423F-5254-DAF86E0BE15E}"/>
              </a:ext>
            </a:extLst>
          </p:cNvPr>
          <p:cNvPicPr>
            <a:picLocks noChangeAspect="1"/>
          </p:cNvPicPr>
          <p:nvPr/>
        </p:nvPicPr>
        <p:blipFill>
          <a:blip r:embed="rId4"/>
          <a:stretch>
            <a:fillRect/>
          </a:stretch>
        </p:blipFill>
        <p:spPr>
          <a:xfrm>
            <a:off x="467544" y="82127"/>
            <a:ext cx="1908213" cy="993734"/>
          </a:xfrm>
          <a:prstGeom prst="rect">
            <a:avLst/>
          </a:prstGeom>
        </p:spPr>
      </p:pic>
      <p:sp>
        <p:nvSpPr>
          <p:cNvPr id="11" name="CuadroTexto 10">
            <a:extLst>
              <a:ext uri="{FF2B5EF4-FFF2-40B4-BE49-F238E27FC236}">
                <a16:creationId xmlns:a16="http://schemas.microsoft.com/office/drawing/2014/main" id="{21BCF02C-0353-3289-27E2-5B5A23EABE89}"/>
              </a:ext>
            </a:extLst>
          </p:cNvPr>
          <p:cNvSpPr txBox="1"/>
          <p:nvPr/>
        </p:nvSpPr>
        <p:spPr>
          <a:xfrm>
            <a:off x="275713" y="2742019"/>
            <a:ext cx="7896687" cy="830997"/>
          </a:xfrm>
          <a:prstGeom prst="rect">
            <a:avLst/>
          </a:prstGeom>
          <a:noFill/>
        </p:spPr>
        <p:txBody>
          <a:bodyPr wrap="square">
            <a:spAutoFit/>
          </a:bodyPr>
          <a:lstStyle/>
          <a:p>
            <a:r>
              <a:rPr lang="es-ES" sz="1600" b="1" dirty="0"/>
              <a:t>	Habitación </a:t>
            </a:r>
            <a:r>
              <a:rPr lang="es-ES" sz="1600" b="1" dirty="0" err="1"/>
              <a:t>Neu</a:t>
            </a:r>
            <a:r>
              <a:rPr lang="es-ES" sz="1600" b="1" dirty="0"/>
              <a:t> Cabana DUI/Doble        	27-28/02                     580€ por noche</a:t>
            </a:r>
          </a:p>
          <a:p>
            <a:r>
              <a:rPr lang="es-ES" sz="1600" b="1" dirty="0"/>
              <a:t>	Habitación </a:t>
            </a:r>
            <a:r>
              <a:rPr lang="es-ES" sz="1600" b="1" dirty="0" err="1"/>
              <a:t>Neu</a:t>
            </a:r>
            <a:r>
              <a:rPr lang="es-ES" sz="1600" b="1" dirty="0"/>
              <a:t> </a:t>
            </a:r>
            <a:r>
              <a:rPr lang="es-ES" sz="1600" b="1" dirty="0" err="1"/>
              <a:t>Classic</a:t>
            </a:r>
            <a:r>
              <a:rPr lang="es-ES" sz="1600" b="1" dirty="0"/>
              <a:t> DUI/Doble    	27-28/02                     600€ por noche</a:t>
            </a:r>
          </a:p>
          <a:p>
            <a:r>
              <a:rPr lang="es-ES" sz="1600" b="1" dirty="0"/>
              <a:t>	Habitación </a:t>
            </a:r>
            <a:r>
              <a:rPr lang="es-ES" sz="1600" b="1" dirty="0" err="1"/>
              <a:t>Neu</a:t>
            </a:r>
            <a:r>
              <a:rPr lang="es-ES" sz="1600" b="1" dirty="0"/>
              <a:t> </a:t>
            </a:r>
            <a:r>
              <a:rPr lang="es-ES" sz="1600" b="1" dirty="0" err="1"/>
              <a:t>Classic</a:t>
            </a:r>
            <a:r>
              <a:rPr lang="es-ES" sz="1600" b="1" dirty="0"/>
              <a:t> </a:t>
            </a:r>
            <a:r>
              <a:rPr lang="es-ES" sz="1600" b="1" dirty="0" err="1"/>
              <a:t>Balcon</a:t>
            </a:r>
            <a:r>
              <a:rPr lang="es-ES" sz="1600" b="1" dirty="0"/>
              <a:t> DUI/Doble	27-28/02	                  640€ por noche</a:t>
            </a:r>
          </a:p>
        </p:txBody>
      </p:sp>
      <p:pic>
        <p:nvPicPr>
          <p:cNvPr id="13" name="Imagen 12">
            <a:extLst>
              <a:ext uri="{FF2B5EF4-FFF2-40B4-BE49-F238E27FC236}">
                <a16:creationId xmlns:a16="http://schemas.microsoft.com/office/drawing/2014/main" id="{EC5C4F4A-A7A0-052C-5717-BD25BBD7341A}"/>
              </a:ext>
            </a:extLst>
          </p:cNvPr>
          <p:cNvPicPr>
            <a:picLocks noChangeAspect="1"/>
          </p:cNvPicPr>
          <p:nvPr/>
        </p:nvPicPr>
        <p:blipFill>
          <a:blip r:embed="rId5"/>
          <a:stretch>
            <a:fillRect/>
          </a:stretch>
        </p:blipFill>
        <p:spPr>
          <a:xfrm>
            <a:off x="1421650" y="4685849"/>
            <a:ext cx="3168352" cy="2112235"/>
          </a:xfrm>
          <a:prstGeom prst="rect">
            <a:avLst/>
          </a:prstGeom>
        </p:spPr>
      </p:pic>
      <p:pic>
        <p:nvPicPr>
          <p:cNvPr id="14" name="Imagen 13">
            <a:extLst>
              <a:ext uri="{FF2B5EF4-FFF2-40B4-BE49-F238E27FC236}">
                <a16:creationId xmlns:a16="http://schemas.microsoft.com/office/drawing/2014/main" id="{02A1E7BC-7020-8D32-E380-C9A77B7365FC}"/>
              </a:ext>
            </a:extLst>
          </p:cNvPr>
          <p:cNvPicPr>
            <a:picLocks noChangeAspect="1"/>
          </p:cNvPicPr>
          <p:nvPr/>
        </p:nvPicPr>
        <p:blipFill>
          <a:blip r:embed="rId6"/>
          <a:stretch>
            <a:fillRect/>
          </a:stretch>
        </p:blipFill>
        <p:spPr>
          <a:xfrm>
            <a:off x="4818442" y="4663638"/>
            <a:ext cx="3167133" cy="2112235"/>
          </a:xfrm>
          <a:prstGeom prst="rect">
            <a:avLst/>
          </a:prstGeom>
        </p:spPr>
      </p:pic>
    </p:spTree>
    <p:extLst>
      <p:ext uri="{BB962C8B-B14F-4D97-AF65-F5344CB8AC3E}">
        <p14:creationId xmlns:p14="http://schemas.microsoft.com/office/powerpoint/2010/main" val="14451325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5" name="CuadroTexto 4">
            <a:extLst>
              <a:ext uri="{FF2B5EF4-FFF2-40B4-BE49-F238E27FC236}">
                <a16:creationId xmlns:a16="http://schemas.microsoft.com/office/drawing/2014/main" id="{E67B8C59-AD0D-3BBF-0CE6-2A902650BF1B}"/>
              </a:ext>
            </a:extLst>
          </p:cNvPr>
          <p:cNvSpPr txBox="1"/>
          <p:nvPr/>
        </p:nvSpPr>
        <p:spPr>
          <a:xfrm>
            <a:off x="611560" y="996697"/>
            <a:ext cx="8035408" cy="400110"/>
          </a:xfrm>
          <a:prstGeom prst="rect">
            <a:avLst/>
          </a:prstGeom>
          <a:noFill/>
        </p:spPr>
        <p:txBody>
          <a:bodyPr wrap="square">
            <a:spAutoFit/>
          </a:bodyPr>
          <a:lstStyle/>
          <a:p>
            <a:pPr>
              <a:buClr>
                <a:srgbClr val="00B0F0"/>
              </a:buClr>
              <a:tabLst>
                <a:tab pos="538163" algn="l"/>
              </a:tabLst>
            </a:pPr>
            <a:r>
              <a:rPr lang="es-ES" sz="2000" b="1" dirty="0">
                <a:solidFill>
                  <a:srgbClr val="FFC000"/>
                </a:solidFill>
                <a:effectLst>
                  <a:outerShdw blurRad="38100" dist="38100" dir="2700000" algn="tl">
                    <a:srgbClr val="000000">
                      <a:alpha val="43137"/>
                    </a:srgbClr>
                  </a:outerShdw>
                </a:effectLst>
                <a:latin typeface="Avenir Next LT Pro" panose="020B0504020202020204" pitchFamily="34" charset="0"/>
              </a:rPr>
              <a:t>Alojamiento:</a:t>
            </a:r>
          </a:p>
        </p:txBody>
      </p:sp>
      <p:sp>
        <p:nvSpPr>
          <p:cNvPr id="3" name="CuadroTexto 2">
            <a:extLst>
              <a:ext uri="{FF2B5EF4-FFF2-40B4-BE49-F238E27FC236}">
                <a16:creationId xmlns:a16="http://schemas.microsoft.com/office/drawing/2014/main" id="{5725625F-94C9-C9D5-BDAF-162CEFEC93AF}"/>
              </a:ext>
            </a:extLst>
          </p:cNvPr>
          <p:cNvSpPr txBox="1"/>
          <p:nvPr/>
        </p:nvSpPr>
        <p:spPr>
          <a:xfrm>
            <a:off x="2489063" y="1583842"/>
            <a:ext cx="6379224" cy="1200329"/>
          </a:xfrm>
          <a:prstGeom prst="rect">
            <a:avLst/>
          </a:prstGeom>
          <a:noFill/>
        </p:spPr>
        <p:txBody>
          <a:bodyPr wrap="square">
            <a:spAutoFit/>
          </a:bodyPr>
          <a:lstStyle/>
          <a:p>
            <a:r>
              <a:rPr lang="es-ES" sz="1600" dirty="0"/>
              <a:t>HOTEL MONTARTO</a:t>
            </a:r>
          </a:p>
          <a:p>
            <a:pPr algn="just"/>
            <a:r>
              <a:rPr lang="es-ES" sz="1400" dirty="0"/>
              <a:t>El Hotel </a:t>
            </a:r>
            <a:r>
              <a:rPr lang="es-ES" sz="1400" dirty="0" err="1"/>
              <a:t>Montarto</a:t>
            </a:r>
            <a:r>
              <a:rPr lang="es-ES" sz="1400" dirty="0"/>
              <a:t> es un hotel en Baqueira </a:t>
            </a:r>
            <a:r>
              <a:rPr lang="es-ES" sz="1400" dirty="0" err="1"/>
              <a:t>Beret</a:t>
            </a:r>
            <a:r>
              <a:rPr lang="es-ES" sz="1400" dirty="0"/>
              <a:t> con historia que ha reformado todas sus habitaciones para ofrecer a sus clientes un mayor confort sin perder el carácter de hotel de montaña que ha mantenido a lo largo de los años. Su ubicación le convierte en uno de los mejores hoteles en Baqueira </a:t>
            </a:r>
            <a:r>
              <a:rPr lang="es-ES" sz="1400" dirty="0" err="1"/>
              <a:t>Beret</a:t>
            </a:r>
            <a:r>
              <a:rPr lang="es-ES" sz="1400" dirty="0"/>
              <a:t> a pie de pistas.</a:t>
            </a:r>
            <a:endParaRPr lang="es-ES" dirty="0"/>
          </a:p>
        </p:txBody>
      </p:sp>
      <p:pic>
        <p:nvPicPr>
          <p:cNvPr id="9" name="Imagen 8">
            <a:extLst>
              <a:ext uri="{FF2B5EF4-FFF2-40B4-BE49-F238E27FC236}">
                <a16:creationId xmlns:a16="http://schemas.microsoft.com/office/drawing/2014/main" id="{35D2AE76-15F9-1D5C-9B93-646B932A38C9}"/>
              </a:ext>
            </a:extLst>
          </p:cNvPr>
          <p:cNvPicPr>
            <a:picLocks noChangeAspect="1"/>
          </p:cNvPicPr>
          <p:nvPr/>
        </p:nvPicPr>
        <p:blipFill>
          <a:blip r:embed="rId4"/>
          <a:stretch>
            <a:fillRect/>
          </a:stretch>
        </p:blipFill>
        <p:spPr>
          <a:xfrm>
            <a:off x="393563" y="1481613"/>
            <a:ext cx="2095500" cy="1495425"/>
          </a:xfrm>
          <a:prstGeom prst="rect">
            <a:avLst/>
          </a:prstGeom>
        </p:spPr>
      </p:pic>
      <p:pic>
        <p:nvPicPr>
          <p:cNvPr id="2" name="Imagen 1">
            <a:extLst>
              <a:ext uri="{FF2B5EF4-FFF2-40B4-BE49-F238E27FC236}">
                <a16:creationId xmlns:a16="http://schemas.microsoft.com/office/drawing/2014/main" id="{C8821FC5-195E-29C4-505B-15CAE9143D10}"/>
              </a:ext>
            </a:extLst>
          </p:cNvPr>
          <p:cNvPicPr>
            <a:picLocks noChangeAspect="1"/>
          </p:cNvPicPr>
          <p:nvPr/>
        </p:nvPicPr>
        <p:blipFill>
          <a:blip r:embed="rId5"/>
          <a:stretch>
            <a:fillRect/>
          </a:stretch>
        </p:blipFill>
        <p:spPr>
          <a:xfrm>
            <a:off x="4662646" y="3714620"/>
            <a:ext cx="4289401" cy="2859600"/>
          </a:xfrm>
          <a:prstGeom prst="rect">
            <a:avLst/>
          </a:prstGeom>
        </p:spPr>
      </p:pic>
      <p:pic>
        <p:nvPicPr>
          <p:cNvPr id="8" name="Imagen 7">
            <a:extLst>
              <a:ext uri="{FF2B5EF4-FFF2-40B4-BE49-F238E27FC236}">
                <a16:creationId xmlns:a16="http://schemas.microsoft.com/office/drawing/2014/main" id="{D5113D88-C562-D1E3-1A51-24EC6252DA0E}"/>
              </a:ext>
            </a:extLst>
          </p:cNvPr>
          <p:cNvPicPr>
            <a:picLocks noChangeAspect="1"/>
          </p:cNvPicPr>
          <p:nvPr/>
        </p:nvPicPr>
        <p:blipFill>
          <a:blip r:embed="rId6"/>
          <a:stretch>
            <a:fillRect/>
          </a:stretch>
        </p:blipFill>
        <p:spPr>
          <a:xfrm>
            <a:off x="247480" y="3714620"/>
            <a:ext cx="4289400" cy="2859600"/>
          </a:xfrm>
          <a:prstGeom prst="rect">
            <a:avLst/>
          </a:prstGeom>
        </p:spPr>
      </p:pic>
    </p:spTree>
    <p:extLst>
      <p:ext uri="{BB962C8B-B14F-4D97-AF65-F5344CB8AC3E}">
        <p14:creationId xmlns:p14="http://schemas.microsoft.com/office/powerpoint/2010/main" val="160160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pic>
        <p:nvPicPr>
          <p:cNvPr id="3" name="Imagen 2">
            <a:extLst>
              <a:ext uri="{FF2B5EF4-FFF2-40B4-BE49-F238E27FC236}">
                <a16:creationId xmlns:a16="http://schemas.microsoft.com/office/drawing/2014/main" id="{1610A2BD-A7AC-A6AC-9359-44B3E2F65E01}"/>
              </a:ext>
            </a:extLst>
          </p:cNvPr>
          <p:cNvPicPr>
            <a:picLocks noChangeAspect="1"/>
          </p:cNvPicPr>
          <p:nvPr/>
        </p:nvPicPr>
        <p:blipFill>
          <a:blip r:embed="rId4"/>
          <a:stretch>
            <a:fillRect/>
          </a:stretch>
        </p:blipFill>
        <p:spPr>
          <a:xfrm>
            <a:off x="442177" y="1523310"/>
            <a:ext cx="3927248" cy="2607734"/>
          </a:xfrm>
          <a:prstGeom prst="rect">
            <a:avLst/>
          </a:prstGeom>
        </p:spPr>
      </p:pic>
      <p:pic>
        <p:nvPicPr>
          <p:cNvPr id="4" name="Imagen 3">
            <a:extLst>
              <a:ext uri="{FF2B5EF4-FFF2-40B4-BE49-F238E27FC236}">
                <a16:creationId xmlns:a16="http://schemas.microsoft.com/office/drawing/2014/main" id="{FD6E1A9C-C879-831E-97EE-9009CF6288E8}"/>
              </a:ext>
            </a:extLst>
          </p:cNvPr>
          <p:cNvPicPr>
            <a:picLocks noChangeAspect="1"/>
          </p:cNvPicPr>
          <p:nvPr/>
        </p:nvPicPr>
        <p:blipFill>
          <a:blip r:embed="rId5"/>
          <a:stretch>
            <a:fillRect/>
          </a:stretch>
        </p:blipFill>
        <p:spPr>
          <a:xfrm>
            <a:off x="4572000" y="1523309"/>
            <a:ext cx="3961937" cy="2627279"/>
          </a:xfrm>
          <a:prstGeom prst="rect">
            <a:avLst/>
          </a:prstGeom>
        </p:spPr>
      </p:pic>
      <p:pic>
        <p:nvPicPr>
          <p:cNvPr id="2" name="Imagen 1">
            <a:extLst>
              <a:ext uri="{FF2B5EF4-FFF2-40B4-BE49-F238E27FC236}">
                <a16:creationId xmlns:a16="http://schemas.microsoft.com/office/drawing/2014/main" id="{D0B27492-0613-84A2-C5F9-17A5301B65A5}"/>
              </a:ext>
            </a:extLst>
          </p:cNvPr>
          <p:cNvPicPr>
            <a:picLocks noChangeAspect="1"/>
          </p:cNvPicPr>
          <p:nvPr/>
        </p:nvPicPr>
        <p:blipFill>
          <a:blip r:embed="rId6"/>
          <a:stretch>
            <a:fillRect/>
          </a:stretch>
        </p:blipFill>
        <p:spPr>
          <a:xfrm>
            <a:off x="475178" y="29660"/>
            <a:ext cx="2091109" cy="1493649"/>
          </a:xfrm>
          <a:prstGeom prst="rect">
            <a:avLst/>
          </a:prstGeom>
        </p:spPr>
      </p:pic>
      <p:pic>
        <p:nvPicPr>
          <p:cNvPr id="15" name="Imagen 14">
            <a:extLst>
              <a:ext uri="{FF2B5EF4-FFF2-40B4-BE49-F238E27FC236}">
                <a16:creationId xmlns:a16="http://schemas.microsoft.com/office/drawing/2014/main" id="{A5071713-A7BF-5DC0-9CA2-FF75D5DC3701}"/>
              </a:ext>
            </a:extLst>
          </p:cNvPr>
          <p:cNvPicPr>
            <a:picLocks noChangeAspect="1"/>
          </p:cNvPicPr>
          <p:nvPr/>
        </p:nvPicPr>
        <p:blipFill rotWithShape="1">
          <a:blip r:embed="rId7"/>
          <a:srcRect t="9287"/>
          <a:stretch/>
        </p:blipFill>
        <p:spPr>
          <a:xfrm>
            <a:off x="475178" y="4311321"/>
            <a:ext cx="3894247" cy="2355074"/>
          </a:xfrm>
          <a:prstGeom prst="rect">
            <a:avLst/>
          </a:prstGeom>
        </p:spPr>
      </p:pic>
      <p:pic>
        <p:nvPicPr>
          <p:cNvPr id="17" name="Imagen 16">
            <a:extLst>
              <a:ext uri="{FF2B5EF4-FFF2-40B4-BE49-F238E27FC236}">
                <a16:creationId xmlns:a16="http://schemas.microsoft.com/office/drawing/2014/main" id="{FAED4530-9E26-1239-2645-708DD894AA26}"/>
              </a:ext>
            </a:extLst>
          </p:cNvPr>
          <p:cNvPicPr>
            <a:picLocks noChangeAspect="1"/>
          </p:cNvPicPr>
          <p:nvPr/>
        </p:nvPicPr>
        <p:blipFill rotWithShape="1">
          <a:blip r:embed="rId8"/>
          <a:srcRect b="10298"/>
          <a:stretch/>
        </p:blipFill>
        <p:spPr>
          <a:xfrm>
            <a:off x="4583510" y="4337496"/>
            <a:ext cx="3961936" cy="2328899"/>
          </a:xfrm>
          <a:prstGeom prst="rect">
            <a:avLst/>
          </a:prstGeom>
        </p:spPr>
      </p:pic>
    </p:spTree>
    <p:extLst>
      <p:ext uri="{BB962C8B-B14F-4D97-AF65-F5344CB8AC3E}">
        <p14:creationId xmlns:p14="http://schemas.microsoft.com/office/powerpoint/2010/main" val="12805755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5" name="CuadroTexto 4">
            <a:extLst>
              <a:ext uri="{FF2B5EF4-FFF2-40B4-BE49-F238E27FC236}">
                <a16:creationId xmlns:a16="http://schemas.microsoft.com/office/drawing/2014/main" id="{A61C39EA-E73B-BE17-F31A-C331D9968AF9}"/>
              </a:ext>
            </a:extLst>
          </p:cNvPr>
          <p:cNvSpPr txBox="1"/>
          <p:nvPr/>
        </p:nvSpPr>
        <p:spPr>
          <a:xfrm>
            <a:off x="4586602" y="4543789"/>
            <a:ext cx="4281685" cy="2246769"/>
          </a:xfrm>
          <a:prstGeom prst="rect">
            <a:avLst/>
          </a:prstGeom>
          <a:noFill/>
        </p:spPr>
        <p:txBody>
          <a:bodyPr wrap="square">
            <a:spAutoFit/>
          </a:bodyPr>
          <a:lstStyle/>
          <a:p>
            <a:r>
              <a:rPr lang="es-ES" sz="1400" b="1" dirty="0"/>
              <a:t>SPA &amp; WELLNESS HOTEL MONTARTO</a:t>
            </a:r>
          </a:p>
          <a:p>
            <a:r>
              <a:rPr lang="es-ES" sz="1400" dirty="0"/>
              <a:t>Una experiencia única de bienestar. Ofrece tratamientos específicos y masajes. Pero destaca sobre todo por su circuito termal con 2 spas Hydra, 1 polar, paseo de cantos rodados, ducha escocesa, ducha de esencias y de contraste, fuente de hielo, sauna finlandesa, baño de vapor y tumbonas térmicas. ¡Un lugar perfecto para encontrar el equilibrio entre cuerpo y mente!</a:t>
            </a:r>
          </a:p>
          <a:p>
            <a:endParaRPr lang="es-ES" sz="1400" dirty="0"/>
          </a:p>
          <a:p>
            <a:endParaRPr lang="es-ES" sz="1400" dirty="0"/>
          </a:p>
        </p:txBody>
      </p:sp>
      <p:pic>
        <p:nvPicPr>
          <p:cNvPr id="9" name="Imagen 8">
            <a:extLst>
              <a:ext uri="{FF2B5EF4-FFF2-40B4-BE49-F238E27FC236}">
                <a16:creationId xmlns:a16="http://schemas.microsoft.com/office/drawing/2014/main" id="{6A38E5E5-2D67-7410-0FEB-8FD82584D79D}"/>
              </a:ext>
            </a:extLst>
          </p:cNvPr>
          <p:cNvPicPr>
            <a:picLocks noChangeAspect="1"/>
          </p:cNvPicPr>
          <p:nvPr/>
        </p:nvPicPr>
        <p:blipFill>
          <a:blip r:embed="rId4"/>
          <a:stretch>
            <a:fillRect/>
          </a:stretch>
        </p:blipFill>
        <p:spPr>
          <a:xfrm>
            <a:off x="375218" y="1594139"/>
            <a:ext cx="4104456" cy="2747293"/>
          </a:xfrm>
          <a:prstGeom prst="rect">
            <a:avLst/>
          </a:prstGeom>
        </p:spPr>
      </p:pic>
      <p:pic>
        <p:nvPicPr>
          <p:cNvPr id="10" name="Imagen 9">
            <a:extLst>
              <a:ext uri="{FF2B5EF4-FFF2-40B4-BE49-F238E27FC236}">
                <a16:creationId xmlns:a16="http://schemas.microsoft.com/office/drawing/2014/main" id="{B5A82007-403C-EC0C-BBC8-2AEF6992F87A}"/>
              </a:ext>
            </a:extLst>
          </p:cNvPr>
          <p:cNvPicPr>
            <a:picLocks noChangeAspect="1"/>
          </p:cNvPicPr>
          <p:nvPr/>
        </p:nvPicPr>
        <p:blipFill>
          <a:blip r:embed="rId5"/>
          <a:stretch>
            <a:fillRect/>
          </a:stretch>
        </p:blipFill>
        <p:spPr>
          <a:xfrm>
            <a:off x="4656707" y="1594139"/>
            <a:ext cx="4395669" cy="2747293"/>
          </a:xfrm>
          <a:prstGeom prst="rect">
            <a:avLst/>
          </a:prstGeom>
        </p:spPr>
      </p:pic>
      <p:pic>
        <p:nvPicPr>
          <p:cNvPr id="11" name="Imagen 10">
            <a:extLst>
              <a:ext uri="{FF2B5EF4-FFF2-40B4-BE49-F238E27FC236}">
                <a16:creationId xmlns:a16="http://schemas.microsoft.com/office/drawing/2014/main" id="{3B6CE83C-C296-D535-0BD5-85D60F703BAD}"/>
              </a:ext>
            </a:extLst>
          </p:cNvPr>
          <p:cNvPicPr>
            <a:picLocks noChangeAspect="1"/>
          </p:cNvPicPr>
          <p:nvPr/>
        </p:nvPicPr>
        <p:blipFill>
          <a:blip r:embed="rId6"/>
          <a:stretch>
            <a:fillRect/>
          </a:stretch>
        </p:blipFill>
        <p:spPr>
          <a:xfrm>
            <a:off x="995198" y="4439771"/>
            <a:ext cx="3484476" cy="2322984"/>
          </a:xfrm>
          <a:prstGeom prst="rect">
            <a:avLst/>
          </a:prstGeom>
        </p:spPr>
      </p:pic>
      <p:pic>
        <p:nvPicPr>
          <p:cNvPr id="12" name="Imagen 11">
            <a:extLst>
              <a:ext uri="{FF2B5EF4-FFF2-40B4-BE49-F238E27FC236}">
                <a16:creationId xmlns:a16="http://schemas.microsoft.com/office/drawing/2014/main" id="{1EF3549B-8A51-946C-4A86-480D6B560D40}"/>
              </a:ext>
            </a:extLst>
          </p:cNvPr>
          <p:cNvPicPr>
            <a:picLocks noChangeAspect="1"/>
          </p:cNvPicPr>
          <p:nvPr/>
        </p:nvPicPr>
        <p:blipFill>
          <a:blip r:embed="rId7"/>
          <a:stretch>
            <a:fillRect/>
          </a:stretch>
        </p:blipFill>
        <p:spPr>
          <a:xfrm>
            <a:off x="402790" y="104853"/>
            <a:ext cx="2091109" cy="1493649"/>
          </a:xfrm>
          <a:prstGeom prst="rect">
            <a:avLst/>
          </a:prstGeom>
        </p:spPr>
      </p:pic>
    </p:spTree>
    <p:extLst>
      <p:ext uri="{BB962C8B-B14F-4D97-AF65-F5344CB8AC3E}">
        <p14:creationId xmlns:p14="http://schemas.microsoft.com/office/powerpoint/2010/main" val="30988325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10" name="CuadroTexto 9">
            <a:extLst>
              <a:ext uri="{FF2B5EF4-FFF2-40B4-BE49-F238E27FC236}">
                <a16:creationId xmlns:a16="http://schemas.microsoft.com/office/drawing/2014/main" id="{F987BB63-CA4E-D771-635E-773410FBF635}"/>
              </a:ext>
            </a:extLst>
          </p:cNvPr>
          <p:cNvSpPr txBox="1"/>
          <p:nvPr/>
        </p:nvSpPr>
        <p:spPr>
          <a:xfrm>
            <a:off x="275712" y="1772816"/>
            <a:ext cx="7896687" cy="830997"/>
          </a:xfrm>
          <a:prstGeom prst="rect">
            <a:avLst/>
          </a:prstGeom>
          <a:noFill/>
        </p:spPr>
        <p:txBody>
          <a:bodyPr wrap="square">
            <a:spAutoFit/>
          </a:bodyPr>
          <a:lstStyle/>
          <a:p>
            <a:r>
              <a:rPr lang="es-ES" sz="1600" b="1" dirty="0"/>
              <a:t>	Habitación DUI	27-28/02                     459€ por noche</a:t>
            </a:r>
          </a:p>
          <a:p>
            <a:r>
              <a:rPr lang="es-ES" sz="1600" b="1" dirty="0"/>
              <a:t>	Habitación Doble    	27-28/02                     520€ por noche</a:t>
            </a:r>
          </a:p>
          <a:p>
            <a:r>
              <a:rPr lang="es-ES" sz="1600" b="1" dirty="0"/>
              <a:t>	</a:t>
            </a:r>
          </a:p>
        </p:txBody>
      </p:sp>
      <p:sp>
        <p:nvSpPr>
          <p:cNvPr id="12" name="CuadroTexto 11">
            <a:extLst>
              <a:ext uri="{FF2B5EF4-FFF2-40B4-BE49-F238E27FC236}">
                <a16:creationId xmlns:a16="http://schemas.microsoft.com/office/drawing/2014/main" id="{E2D620C3-2876-2664-ECA7-9BFA5E41D9CF}"/>
              </a:ext>
            </a:extLst>
          </p:cNvPr>
          <p:cNvSpPr txBox="1"/>
          <p:nvPr/>
        </p:nvSpPr>
        <p:spPr>
          <a:xfrm>
            <a:off x="1115616" y="2636912"/>
            <a:ext cx="6552727" cy="830997"/>
          </a:xfrm>
          <a:prstGeom prst="rect">
            <a:avLst/>
          </a:prstGeom>
          <a:noFill/>
        </p:spPr>
        <p:txBody>
          <a:bodyPr wrap="square" rtlCol="0">
            <a:spAutoFit/>
          </a:bodyPr>
          <a:lstStyle/>
          <a:p>
            <a:r>
              <a:rPr lang="es-ES" sz="1600" dirty="0"/>
              <a:t>Tarifas con IVA y desayuno buffet incluido</a:t>
            </a:r>
          </a:p>
          <a:p>
            <a:r>
              <a:rPr lang="es-ES" sz="1600" dirty="0"/>
              <a:t>*Tasa turística no incluida en tarifa </a:t>
            </a:r>
          </a:p>
          <a:p>
            <a:r>
              <a:rPr lang="es-ES" sz="1600" dirty="0"/>
              <a:t>*Tarifa de habitación comisionable ??? para agencia</a:t>
            </a:r>
          </a:p>
        </p:txBody>
      </p:sp>
      <p:pic>
        <p:nvPicPr>
          <p:cNvPr id="2" name="Imagen 1">
            <a:extLst>
              <a:ext uri="{FF2B5EF4-FFF2-40B4-BE49-F238E27FC236}">
                <a16:creationId xmlns:a16="http://schemas.microsoft.com/office/drawing/2014/main" id="{7452CD52-ED49-296C-E793-C13F9ECA09A4}"/>
              </a:ext>
            </a:extLst>
          </p:cNvPr>
          <p:cNvPicPr>
            <a:picLocks noChangeAspect="1"/>
          </p:cNvPicPr>
          <p:nvPr/>
        </p:nvPicPr>
        <p:blipFill>
          <a:blip r:embed="rId4"/>
          <a:stretch>
            <a:fillRect/>
          </a:stretch>
        </p:blipFill>
        <p:spPr>
          <a:xfrm>
            <a:off x="467544" y="59916"/>
            <a:ext cx="2091109" cy="1493649"/>
          </a:xfrm>
          <a:prstGeom prst="rect">
            <a:avLst/>
          </a:prstGeom>
        </p:spPr>
      </p:pic>
      <p:pic>
        <p:nvPicPr>
          <p:cNvPr id="3" name="Imagen 2">
            <a:extLst>
              <a:ext uri="{FF2B5EF4-FFF2-40B4-BE49-F238E27FC236}">
                <a16:creationId xmlns:a16="http://schemas.microsoft.com/office/drawing/2014/main" id="{2B5B2117-55BC-E033-B2AC-8AA5BC9E3417}"/>
              </a:ext>
            </a:extLst>
          </p:cNvPr>
          <p:cNvPicPr>
            <a:picLocks noChangeAspect="1"/>
          </p:cNvPicPr>
          <p:nvPr/>
        </p:nvPicPr>
        <p:blipFill>
          <a:blip r:embed="rId5"/>
          <a:stretch>
            <a:fillRect/>
          </a:stretch>
        </p:blipFill>
        <p:spPr>
          <a:xfrm>
            <a:off x="637995" y="4254188"/>
            <a:ext cx="3841315" cy="2241140"/>
          </a:xfrm>
          <a:prstGeom prst="rect">
            <a:avLst/>
          </a:prstGeom>
        </p:spPr>
      </p:pic>
      <p:pic>
        <p:nvPicPr>
          <p:cNvPr id="4" name="Imagen 3">
            <a:extLst>
              <a:ext uri="{FF2B5EF4-FFF2-40B4-BE49-F238E27FC236}">
                <a16:creationId xmlns:a16="http://schemas.microsoft.com/office/drawing/2014/main" id="{0EE5E29E-4DFF-A0C5-A97E-CADEA29D1DAB}"/>
              </a:ext>
            </a:extLst>
          </p:cNvPr>
          <p:cNvPicPr>
            <a:picLocks noChangeAspect="1"/>
          </p:cNvPicPr>
          <p:nvPr/>
        </p:nvPicPr>
        <p:blipFill>
          <a:blip r:embed="rId6"/>
          <a:stretch>
            <a:fillRect/>
          </a:stretch>
        </p:blipFill>
        <p:spPr>
          <a:xfrm>
            <a:off x="4834813" y="4254188"/>
            <a:ext cx="3361710" cy="2241140"/>
          </a:xfrm>
          <a:prstGeom prst="rect">
            <a:avLst/>
          </a:prstGeom>
        </p:spPr>
      </p:pic>
    </p:spTree>
    <p:extLst>
      <p:ext uri="{BB962C8B-B14F-4D97-AF65-F5344CB8AC3E}">
        <p14:creationId xmlns:p14="http://schemas.microsoft.com/office/powerpoint/2010/main" val="29531678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Rectángulo">
            <a:extLst>
              <a:ext uri="{FF2B5EF4-FFF2-40B4-BE49-F238E27FC236}">
                <a16:creationId xmlns:a16="http://schemas.microsoft.com/office/drawing/2014/main" id="{5BAEAE1A-6327-43A8-BA80-B0800DFD5F7B}"/>
              </a:ext>
            </a:extLst>
          </p:cNvPr>
          <p:cNvSpPr>
            <a:spLocks noChangeArrowheads="1"/>
          </p:cNvSpPr>
          <p:nvPr/>
        </p:nvSpPr>
        <p:spPr bwMode="auto">
          <a:xfrm>
            <a:off x="4528758" y="2492896"/>
            <a:ext cx="3028950" cy="739775"/>
          </a:xfrm>
          <a:prstGeom prst="rect">
            <a:avLst/>
          </a:prstGeom>
          <a:noFill/>
          <a:ln w="28575">
            <a:noFill/>
            <a:miter lim="800000"/>
            <a:headEnd/>
            <a:tailEnd/>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ES" sz="1400" dirty="0">
                <a:latin typeface="Calibri" panose="020F0502020204030204" pitchFamily="34" charset="0"/>
              </a:rPr>
              <a:t>Daniel Pedrosa </a:t>
            </a:r>
          </a:p>
          <a:p>
            <a:pPr eaLnBrk="1" hangingPunct="1"/>
            <a:r>
              <a:rPr lang="es-ES" altLang="es-ES" sz="1400" dirty="0">
                <a:latin typeface="Calibri" panose="020F0502020204030204" pitchFamily="34" charset="0"/>
                <a:hlinkClick r:id="rId2"/>
              </a:rPr>
              <a:t>daniel@cpp-publicidad.com</a:t>
            </a:r>
            <a:r>
              <a:rPr lang="es-ES" altLang="es-ES" sz="1400" dirty="0">
                <a:latin typeface="Calibri" panose="020F0502020204030204" pitchFamily="34" charset="0"/>
              </a:rPr>
              <a:t> </a:t>
            </a:r>
          </a:p>
          <a:p>
            <a:pPr eaLnBrk="1" hangingPunct="1"/>
            <a:r>
              <a:rPr lang="es-ES" altLang="es-ES" sz="1400" dirty="0">
                <a:latin typeface="Calibri" panose="020F0502020204030204" pitchFamily="34" charset="0"/>
              </a:rPr>
              <a:t>609.138.457</a:t>
            </a:r>
            <a:endParaRPr lang="es-ES" altLang="es-ES" sz="1400" dirty="0">
              <a:latin typeface="Gill Sans MT Condensed" panose="020B0506020104020203" pitchFamily="34" charset="0"/>
              <a:cs typeface="Gautami" panose="020B0502040204020203" pitchFamily="34" charset="0"/>
            </a:endParaRPr>
          </a:p>
        </p:txBody>
      </p:sp>
      <p:pic>
        <p:nvPicPr>
          <p:cNvPr id="6" name="Picture 6">
            <a:extLst>
              <a:ext uri="{FF2B5EF4-FFF2-40B4-BE49-F238E27FC236}">
                <a16:creationId xmlns:a16="http://schemas.microsoft.com/office/drawing/2014/main" id="{5506D48E-B76D-44E8-A040-2519420E44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450" y="1703388"/>
            <a:ext cx="2981325" cy="402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15 Rectángulo">
            <a:extLst>
              <a:ext uri="{FF2B5EF4-FFF2-40B4-BE49-F238E27FC236}">
                <a16:creationId xmlns:a16="http://schemas.microsoft.com/office/drawing/2014/main" id="{2D86DC57-F329-4626-93CB-C15C9D141F54}"/>
              </a:ext>
            </a:extLst>
          </p:cNvPr>
          <p:cNvSpPr>
            <a:spLocks noChangeArrowheads="1"/>
          </p:cNvSpPr>
          <p:nvPr/>
        </p:nvSpPr>
        <p:spPr bwMode="auto">
          <a:xfrm>
            <a:off x="4499992" y="3388995"/>
            <a:ext cx="2928937" cy="739775"/>
          </a:xfrm>
          <a:prstGeom prst="rect">
            <a:avLst/>
          </a:prstGeom>
          <a:noFill/>
          <a:ln w="28575">
            <a:noFill/>
            <a:miter lim="800000"/>
            <a:headEnd/>
            <a:tailEnd/>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ES" sz="1400" dirty="0">
                <a:latin typeface="Calibri" panose="020F0502020204030204" pitchFamily="34" charset="0"/>
              </a:rPr>
              <a:t>Olga García</a:t>
            </a:r>
          </a:p>
          <a:p>
            <a:pPr eaLnBrk="1" hangingPunct="1"/>
            <a:r>
              <a:rPr lang="es-ES" altLang="es-ES" sz="1400" dirty="0">
                <a:latin typeface="Calibri" panose="020F0502020204030204" pitchFamily="34" charset="0"/>
                <a:hlinkClick r:id="rId4"/>
              </a:rPr>
              <a:t>olga@cpp-publicidad.com</a:t>
            </a:r>
            <a:r>
              <a:rPr lang="es-ES" altLang="es-ES" sz="1400" dirty="0">
                <a:latin typeface="Calibri" panose="020F0502020204030204" pitchFamily="34" charset="0"/>
              </a:rPr>
              <a:t> </a:t>
            </a:r>
          </a:p>
          <a:p>
            <a:pPr eaLnBrk="1" hangingPunct="1"/>
            <a:r>
              <a:rPr lang="es-ES" altLang="es-ES" sz="1400" dirty="0">
                <a:latin typeface="Calibri" panose="020F0502020204030204" pitchFamily="34" charset="0"/>
              </a:rPr>
              <a:t>629.869.552</a:t>
            </a:r>
          </a:p>
        </p:txBody>
      </p:sp>
      <p:sp>
        <p:nvSpPr>
          <p:cNvPr id="9" name="CuadroTexto 8">
            <a:extLst>
              <a:ext uri="{FF2B5EF4-FFF2-40B4-BE49-F238E27FC236}">
                <a16:creationId xmlns:a16="http://schemas.microsoft.com/office/drawing/2014/main" id="{BD2A96BC-B231-465F-BC39-FAEF3D739786}"/>
              </a:ext>
            </a:extLst>
          </p:cNvPr>
          <p:cNvSpPr txBox="1"/>
          <p:nvPr/>
        </p:nvSpPr>
        <p:spPr>
          <a:xfrm>
            <a:off x="607886" y="704570"/>
            <a:ext cx="4572000"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Contacto</a:t>
            </a:r>
          </a:p>
        </p:txBody>
      </p:sp>
      <p:sp>
        <p:nvSpPr>
          <p:cNvPr id="2" name="15 Rectángulo">
            <a:extLst>
              <a:ext uri="{FF2B5EF4-FFF2-40B4-BE49-F238E27FC236}">
                <a16:creationId xmlns:a16="http://schemas.microsoft.com/office/drawing/2014/main" id="{253997DC-94A3-EAD5-41D9-3DD06686BB5A}"/>
              </a:ext>
            </a:extLst>
          </p:cNvPr>
          <p:cNvSpPr>
            <a:spLocks noChangeArrowheads="1"/>
          </p:cNvSpPr>
          <p:nvPr/>
        </p:nvSpPr>
        <p:spPr bwMode="auto">
          <a:xfrm>
            <a:off x="4499991" y="4285094"/>
            <a:ext cx="2928937" cy="739775"/>
          </a:xfrm>
          <a:prstGeom prst="rect">
            <a:avLst/>
          </a:prstGeom>
          <a:noFill/>
          <a:ln w="28575">
            <a:noFill/>
            <a:miter lim="800000"/>
            <a:headEnd/>
            <a:tailEnd/>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ES" sz="1400" dirty="0">
                <a:latin typeface="Calibri" panose="020F0502020204030204" pitchFamily="34" charset="0"/>
              </a:rPr>
              <a:t>Carmen Cañibano</a:t>
            </a:r>
          </a:p>
          <a:p>
            <a:pPr eaLnBrk="1" hangingPunct="1"/>
            <a:r>
              <a:rPr lang="es-ES" altLang="es-ES" sz="1400" dirty="0">
                <a:latin typeface="Calibri" panose="020F0502020204030204" pitchFamily="34" charset="0"/>
                <a:hlinkClick r:id="rId5"/>
              </a:rPr>
              <a:t>carmen@cpp-publicidad.com</a:t>
            </a:r>
            <a:r>
              <a:rPr lang="es-ES" altLang="es-ES" sz="1400" dirty="0">
                <a:latin typeface="Calibri" panose="020F0502020204030204" pitchFamily="34" charset="0"/>
              </a:rPr>
              <a:t> </a:t>
            </a:r>
          </a:p>
          <a:p>
            <a:pPr eaLnBrk="1" hangingPunct="1"/>
            <a:r>
              <a:rPr lang="es-ES" altLang="es-ES" sz="1400" dirty="0">
                <a:latin typeface="Calibri" panose="020F0502020204030204" pitchFamily="34" charset="0"/>
              </a:rPr>
              <a:t>654.543.785</a:t>
            </a:r>
          </a:p>
        </p:txBody>
      </p:sp>
    </p:spTree>
    <p:extLst>
      <p:ext uri="{BB962C8B-B14F-4D97-AF65-F5344CB8AC3E}">
        <p14:creationId xmlns:p14="http://schemas.microsoft.com/office/powerpoint/2010/main" val="24014692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5" name="CuadroTexto 4">
            <a:extLst>
              <a:ext uri="{FF2B5EF4-FFF2-40B4-BE49-F238E27FC236}">
                <a16:creationId xmlns:a16="http://schemas.microsoft.com/office/drawing/2014/main" id="{E67B8C59-AD0D-3BBF-0CE6-2A902650BF1B}"/>
              </a:ext>
            </a:extLst>
          </p:cNvPr>
          <p:cNvSpPr txBox="1"/>
          <p:nvPr/>
        </p:nvSpPr>
        <p:spPr>
          <a:xfrm>
            <a:off x="611560" y="996697"/>
            <a:ext cx="8035408" cy="400110"/>
          </a:xfrm>
          <a:prstGeom prst="rect">
            <a:avLst/>
          </a:prstGeom>
          <a:noFill/>
        </p:spPr>
        <p:txBody>
          <a:bodyPr wrap="square">
            <a:spAutoFit/>
          </a:bodyPr>
          <a:lstStyle/>
          <a:p>
            <a:pPr>
              <a:buClr>
                <a:srgbClr val="00B0F0"/>
              </a:buClr>
              <a:tabLst>
                <a:tab pos="538163" algn="l"/>
              </a:tabLst>
            </a:pPr>
            <a:r>
              <a:rPr lang="es-ES" sz="2000" b="1" dirty="0">
                <a:solidFill>
                  <a:srgbClr val="FFC000"/>
                </a:solidFill>
                <a:effectLst>
                  <a:outerShdw blurRad="38100" dist="38100" dir="2700000" algn="tl">
                    <a:srgbClr val="000000">
                      <a:alpha val="43137"/>
                    </a:srgbClr>
                  </a:outerShdw>
                </a:effectLst>
                <a:latin typeface="Avenir Next LT Pro" panose="020B0504020202020204" pitchFamily="34" charset="0"/>
              </a:rPr>
              <a:t>Alojamiento:</a:t>
            </a:r>
          </a:p>
        </p:txBody>
      </p:sp>
      <p:sp>
        <p:nvSpPr>
          <p:cNvPr id="3" name="CuadroTexto 2">
            <a:extLst>
              <a:ext uri="{FF2B5EF4-FFF2-40B4-BE49-F238E27FC236}">
                <a16:creationId xmlns:a16="http://schemas.microsoft.com/office/drawing/2014/main" id="{5725625F-94C9-C9D5-BDAF-162CEFEC93AF}"/>
              </a:ext>
            </a:extLst>
          </p:cNvPr>
          <p:cNvSpPr txBox="1"/>
          <p:nvPr/>
        </p:nvSpPr>
        <p:spPr>
          <a:xfrm>
            <a:off x="2413159" y="1581180"/>
            <a:ext cx="5615225" cy="1415772"/>
          </a:xfrm>
          <a:prstGeom prst="rect">
            <a:avLst/>
          </a:prstGeom>
          <a:noFill/>
        </p:spPr>
        <p:txBody>
          <a:bodyPr wrap="square">
            <a:spAutoFit/>
          </a:bodyPr>
          <a:lstStyle/>
          <a:p>
            <a:r>
              <a:rPr lang="es-ES" sz="1600" dirty="0"/>
              <a:t>HOTEL MIM BAQUEIRA, EXCLUSIVO AMBIENTE DE MONTAÑA</a:t>
            </a:r>
          </a:p>
          <a:p>
            <a:pPr algn="just"/>
            <a:r>
              <a:rPr lang="es-ES" sz="1400" dirty="0"/>
              <a:t>Situado a pie de pistas, junto al telecabina de la estación de esquí de Baqueira </a:t>
            </a:r>
            <a:r>
              <a:rPr lang="es-ES" sz="1400" dirty="0" err="1"/>
              <a:t>Beret</a:t>
            </a:r>
            <a:r>
              <a:rPr lang="es-ES" sz="1400" dirty="0"/>
              <a:t>, es un lugar ideal para disfrutar de la nieve rodeado de un entorno natural único. Este hotel de lujo dispone de 140 habitaciones, salones con luz natural, una cuidada oferta gastronómica de la mano del reconocido chef </a:t>
            </a:r>
            <a:r>
              <a:rPr lang="es-ES" sz="1400" dirty="0" err="1"/>
              <a:t>Nandu</a:t>
            </a:r>
            <a:r>
              <a:rPr lang="es-ES" sz="1400" dirty="0"/>
              <a:t> </a:t>
            </a:r>
            <a:r>
              <a:rPr lang="es-ES" sz="1400" dirty="0" err="1"/>
              <a:t>Jubany</a:t>
            </a:r>
            <a:r>
              <a:rPr lang="es-ES" sz="1400" dirty="0"/>
              <a:t> y un relajante spa con circuito de aguas. </a:t>
            </a:r>
            <a:endParaRPr lang="es-ES" dirty="0"/>
          </a:p>
        </p:txBody>
      </p:sp>
      <p:pic>
        <p:nvPicPr>
          <p:cNvPr id="4" name="Imagen 3">
            <a:extLst>
              <a:ext uri="{FF2B5EF4-FFF2-40B4-BE49-F238E27FC236}">
                <a16:creationId xmlns:a16="http://schemas.microsoft.com/office/drawing/2014/main" id="{0C2A3096-2C18-F5E8-867F-DED1A9165423}"/>
              </a:ext>
            </a:extLst>
          </p:cNvPr>
          <p:cNvPicPr>
            <a:picLocks noChangeAspect="1"/>
          </p:cNvPicPr>
          <p:nvPr/>
        </p:nvPicPr>
        <p:blipFill>
          <a:blip r:embed="rId4"/>
          <a:stretch>
            <a:fillRect/>
          </a:stretch>
        </p:blipFill>
        <p:spPr>
          <a:xfrm>
            <a:off x="4860031" y="3901067"/>
            <a:ext cx="4008255" cy="2673152"/>
          </a:xfrm>
          <a:prstGeom prst="rect">
            <a:avLst/>
          </a:prstGeom>
        </p:spPr>
      </p:pic>
      <p:pic>
        <p:nvPicPr>
          <p:cNvPr id="2" name="Imagen 1">
            <a:extLst>
              <a:ext uri="{FF2B5EF4-FFF2-40B4-BE49-F238E27FC236}">
                <a16:creationId xmlns:a16="http://schemas.microsoft.com/office/drawing/2014/main" id="{33486460-160B-0A2C-9814-3F05320E551A}"/>
              </a:ext>
            </a:extLst>
          </p:cNvPr>
          <p:cNvPicPr>
            <a:picLocks noChangeAspect="1"/>
          </p:cNvPicPr>
          <p:nvPr/>
        </p:nvPicPr>
        <p:blipFill>
          <a:blip r:embed="rId5"/>
          <a:stretch>
            <a:fillRect/>
          </a:stretch>
        </p:blipFill>
        <p:spPr>
          <a:xfrm>
            <a:off x="223899" y="3901068"/>
            <a:ext cx="4429125" cy="2673152"/>
          </a:xfrm>
          <a:prstGeom prst="rect">
            <a:avLst/>
          </a:prstGeom>
        </p:spPr>
      </p:pic>
      <p:pic>
        <p:nvPicPr>
          <p:cNvPr id="7" name="Imagen 6">
            <a:extLst>
              <a:ext uri="{FF2B5EF4-FFF2-40B4-BE49-F238E27FC236}">
                <a16:creationId xmlns:a16="http://schemas.microsoft.com/office/drawing/2014/main" id="{FC5F7B7E-1758-D331-1D9B-7A16A80A454D}"/>
              </a:ext>
            </a:extLst>
          </p:cNvPr>
          <p:cNvPicPr>
            <a:picLocks noChangeAspect="1"/>
          </p:cNvPicPr>
          <p:nvPr/>
        </p:nvPicPr>
        <p:blipFill>
          <a:blip r:embed="rId6"/>
          <a:stretch>
            <a:fillRect/>
          </a:stretch>
        </p:blipFill>
        <p:spPr>
          <a:xfrm>
            <a:off x="748680" y="1630498"/>
            <a:ext cx="1479331" cy="1271491"/>
          </a:xfrm>
          <a:prstGeom prst="rect">
            <a:avLst/>
          </a:prstGeom>
        </p:spPr>
      </p:pic>
    </p:spTree>
    <p:extLst>
      <p:ext uri="{BB962C8B-B14F-4D97-AF65-F5344CB8AC3E}">
        <p14:creationId xmlns:p14="http://schemas.microsoft.com/office/powerpoint/2010/main" val="30273716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pic>
        <p:nvPicPr>
          <p:cNvPr id="7" name="Imagen 6">
            <a:extLst>
              <a:ext uri="{FF2B5EF4-FFF2-40B4-BE49-F238E27FC236}">
                <a16:creationId xmlns:a16="http://schemas.microsoft.com/office/drawing/2014/main" id="{FC5F7B7E-1758-D331-1D9B-7A16A80A454D}"/>
              </a:ext>
            </a:extLst>
          </p:cNvPr>
          <p:cNvPicPr>
            <a:picLocks noChangeAspect="1"/>
          </p:cNvPicPr>
          <p:nvPr/>
        </p:nvPicPr>
        <p:blipFill>
          <a:blip r:embed="rId4"/>
          <a:stretch>
            <a:fillRect/>
          </a:stretch>
        </p:blipFill>
        <p:spPr>
          <a:xfrm>
            <a:off x="395536" y="256416"/>
            <a:ext cx="726976" cy="624839"/>
          </a:xfrm>
          <a:prstGeom prst="rect">
            <a:avLst/>
          </a:prstGeom>
        </p:spPr>
      </p:pic>
      <p:pic>
        <p:nvPicPr>
          <p:cNvPr id="8" name="Imagen 7">
            <a:extLst>
              <a:ext uri="{FF2B5EF4-FFF2-40B4-BE49-F238E27FC236}">
                <a16:creationId xmlns:a16="http://schemas.microsoft.com/office/drawing/2014/main" id="{1AB12D20-C7C1-0DF1-5185-5B7E38559E60}"/>
              </a:ext>
            </a:extLst>
          </p:cNvPr>
          <p:cNvPicPr>
            <a:picLocks noChangeAspect="1"/>
          </p:cNvPicPr>
          <p:nvPr/>
        </p:nvPicPr>
        <p:blipFill>
          <a:blip r:embed="rId5"/>
          <a:stretch>
            <a:fillRect/>
          </a:stretch>
        </p:blipFill>
        <p:spPr>
          <a:xfrm>
            <a:off x="200139" y="4145657"/>
            <a:ext cx="4429125" cy="2486025"/>
          </a:xfrm>
          <a:prstGeom prst="rect">
            <a:avLst/>
          </a:prstGeom>
        </p:spPr>
      </p:pic>
      <p:pic>
        <p:nvPicPr>
          <p:cNvPr id="9" name="Imagen 8">
            <a:extLst>
              <a:ext uri="{FF2B5EF4-FFF2-40B4-BE49-F238E27FC236}">
                <a16:creationId xmlns:a16="http://schemas.microsoft.com/office/drawing/2014/main" id="{A125EB50-E79D-D3DB-20D2-A677B88D6F32}"/>
              </a:ext>
            </a:extLst>
          </p:cNvPr>
          <p:cNvPicPr>
            <a:picLocks noChangeAspect="1"/>
          </p:cNvPicPr>
          <p:nvPr/>
        </p:nvPicPr>
        <p:blipFill>
          <a:blip r:embed="rId6"/>
          <a:stretch>
            <a:fillRect/>
          </a:stretch>
        </p:blipFill>
        <p:spPr>
          <a:xfrm>
            <a:off x="225291" y="1522628"/>
            <a:ext cx="4403973" cy="2486025"/>
          </a:xfrm>
          <a:prstGeom prst="rect">
            <a:avLst/>
          </a:prstGeom>
        </p:spPr>
      </p:pic>
      <p:pic>
        <p:nvPicPr>
          <p:cNvPr id="10" name="Imagen 9">
            <a:extLst>
              <a:ext uri="{FF2B5EF4-FFF2-40B4-BE49-F238E27FC236}">
                <a16:creationId xmlns:a16="http://schemas.microsoft.com/office/drawing/2014/main" id="{979F2575-9EBA-5395-4A53-DA0791429BDC}"/>
              </a:ext>
            </a:extLst>
          </p:cNvPr>
          <p:cNvPicPr>
            <a:picLocks noChangeAspect="1"/>
          </p:cNvPicPr>
          <p:nvPr/>
        </p:nvPicPr>
        <p:blipFill>
          <a:blip r:embed="rId7"/>
          <a:stretch>
            <a:fillRect/>
          </a:stretch>
        </p:blipFill>
        <p:spPr>
          <a:xfrm>
            <a:off x="4810115" y="4134474"/>
            <a:ext cx="4108594" cy="2486025"/>
          </a:xfrm>
          <a:prstGeom prst="rect">
            <a:avLst/>
          </a:prstGeom>
        </p:spPr>
      </p:pic>
      <p:pic>
        <p:nvPicPr>
          <p:cNvPr id="2" name="Imagen 1">
            <a:extLst>
              <a:ext uri="{FF2B5EF4-FFF2-40B4-BE49-F238E27FC236}">
                <a16:creationId xmlns:a16="http://schemas.microsoft.com/office/drawing/2014/main" id="{74D7DE7A-8089-C75F-E356-F7D61734DB0D}"/>
              </a:ext>
            </a:extLst>
          </p:cNvPr>
          <p:cNvPicPr>
            <a:picLocks noChangeAspect="1"/>
          </p:cNvPicPr>
          <p:nvPr/>
        </p:nvPicPr>
        <p:blipFill>
          <a:blip r:embed="rId8"/>
          <a:stretch>
            <a:fillRect/>
          </a:stretch>
        </p:blipFill>
        <p:spPr>
          <a:xfrm>
            <a:off x="4810115" y="1536245"/>
            <a:ext cx="4108594" cy="2496645"/>
          </a:xfrm>
          <a:prstGeom prst="rect">
            <a:avLst/>
          </a:prstGeom>
        </p:spPr>
      </p:pic>
    </p:spTree>
    <p:extLst>
      <p:ext uri="{BB962C8B-B14F-4D97-AF65-F5344CB8AC3E}">
        <p14:creationId xmlns:p14="http://schemas.microsoft.com/office/powerpoint/2010/main" val="33411701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pic>
        <p:nvPicPr>
          <p:cNvPr id="7" name="Imagen 6">
            <a:extLst>
              <a:ext uri="{FF2B5EF4-FFF2-40B4-BE49-F238E27FC236}">
                <a16:creationId xmlns:a16="http://schemas.microsoft.com/office/drawing/2014/main" id="{FC5F7B7E-1758-D331-1D9B-7A16A80A454D}"/>
              </a:ext>
            </a:extLst>
          </p:cNvPr>
          <p:cNvPicPr>
            <a:picLocks noChangeAspect="1"/>
          </p:cNvPicPr>
          <p:nvPr/>
        </p:nvPicPr>
        <p:blipFill>
          <a:blip r:embed="rId4"/>
          <a:stretch>
            <a:fillRect/>
          </a:stretch>
        </p:blipFill>
        <p:spPr>
          <a:xfrm>
            <a:off x="395536" y="256416"/>
            <a:ext cx="726976" cy="624839"/>
          </a:xfrm>
          <a:prstGeom prst="rect">
            <a:avLst/>
          </a:prstGeom>
        </p:spPr>
      </p:pic>
      <p:pic>
        <p:nvPicPr>
          <p:cNvPr id="2" name="Imagen 1">
            <a:extLst>
              <a:ext uri="{FF2B5EF4-FFF2-40B4-BE49-F238E27FC236}">
                <a16:creationId xmlns:a16="http://schemas.microsoft.com/office/drawing/2014/main" id="{5BC1ECAC-9B64-8CB1-F02D-B7F6B53705C2}"/>
              </a:ext>
            </a:extLst>
          </p:cNvPr>
          <p:cNvPicPr>
            <a:picLocks noChangeAspect="1"/>
          </p:cNvPicPr>
          <p:nvPr/>
        </p:nvPicPr>
        <p:blipFill>
          <a:blip r:embed="rId5"/>
          <a:stretch>
            <a:fillRect/>
          </a:stretch>
        </p:blipFill>
        <p:spPr>
          <a:xfrm>
            <a:off x="161356" y="1504940"/>
            <a:ext cx="4429125" cy="2393861"/>
          </a:xfrm>
          <a:prstGeom prst="rect">
            <a:avLst/>
          </a:prstGeom>
        </p:spPr>
      </p:pic>
      <p:pic>
        <p:nvPicPr>
          <p:cNvPr id="4" name="Imagen 3">
            <a:extLst>
              <a:ext uri="{FF2B5EF4-FFF2-40B4-BE49-F238E27FC236}">
                <a16:creationId xmlns:a16="http://schemas.microsoft.com/office/drawing/2014/main" id="{98AC90CB-46BC-6B8D-952E-BFD0DC5F3F3A}"/>
              </a:ext>
            </a:extLst>
          </p:cNvPr>
          <p:cNvPicPr>
            <a:picLocks noChangeAspect="1"/>
          </p:cNvPicPr>
          <p:nvPr/>
        </p:nvPicPr>
        <p:blipFill>
          <a:blip r:embed="rId6"/>
          <a:stretch>
            <a:fillRect/>
          </a:stretch>
        </p:blipFill>
        <p:spPr>
          <a:xfrm>
            <a:off x="4683216" y="1504940"/>
            <a:ext cx="4308668" cy="3580244"/>
          </a:xfrm>
          <a:prstGeom prst="rect">
            <a:avLst/>
          </a:prstGeom>
        </p:spPr>
      </p:pic>
      <p:pic>
        <p:nvPicPr>
          <p:cNvPr id="5" name="Imagen 4">
            <a:extLst>
              <a:ext uri="{FF2B5EF4-FFF2-40B4-BE49-F238E27FC236}">
                <a16:creationId xmlns:a16="http://schemas.microsoft.com/office/drawing/2014/main" id="{E0445932-29F6-B3CE-2912-ADA603F74AD5}"/>
              </a:ext>
            </a:extLst>
          </p:cNvPr>
          <p:cNvPicPr>
            <a:picLocks noChangeAspect="1"/>
          </p:cNvPicPr>
          <p:nvPr/>
        </p:nvPicPr>
        <p:blipFill>
          <a:blip r:embed="rId7"/>
          <a:stretch>
            <a:fillRect/>
          </a:stretch>
        </p:blipFill>
        <p:spPr>
          <a:xfrm>
            <a:off x="141045" y="4005064"/>
            <a:ext cx="4440196" cy="2596520"/>
          </a:xfrm>
          <a:prstGeom prst="rect">
            <a:avLst/>
          </a:prstGeom>
        </p:spPr>
      </p:pic>
      <p:sp>
        <p:nvSpPr>
          <p:cNvPr id="13" name="CuadroTexto 12">
            <a:extLst>
              <a:ext uri="{FF2B5EF4-FFF2-40B4-BE49-F238E27FC236}">
                <a16:creationId xmlns:a16="http://schemas.microsoft.com/office/drawing/2014/main" id="{E35B0314-33B8-48D5-BF42-C1D302151C79}"/>
              </a:ext>
            </a:extLst>
          </p:cNvPr>
          <p:cNvSpPr txBox="1"/>
          <p:nvPr/>
        </p:nvSpPr>
        <p:spPr>
          <a:xfrm>
            <a:off x="4710199" y="5244412"/>
            <a:ext cx="4281685" cy="1169551"/>
          </a:xfrm>
          <a:prstGeom prst="rect">
            <a:avLst/>
          </a:prstGeom>
          <a:noFill/>
        </p:spPr>
        <p:txBody>
          <a:bodyPr wrap="square">
            <a:spAutoFit/>
          </a:bodyPr>
          <a:lstStyle/>
          <a:p>
            <a:r>
              <a:rPr lang="es-ES" sz="1400" b="1" dirty="0"/>
              <a:t>MIM SPA</a:t>
            </a:r>
          </a:p>
          <a:p>
            <a:r>
              <a:rPr lang="es-ES" sz="1400" dirty="0"/>
              <a:t>Una experiencia exclusiva de salud, belleza y bienestar.</a:t>
            </a:r>
          </a:p>
          <a:p>
            <a:r>
              <a:rPr lang="es-ES" sz="1400" dirty="0"/>
              <a:t>Masajes, tratamientos holísticos y de belleza, gimnasio y una zona de hidroterapia de la que saldrás totalmente renovado.</a:t>
            </a:r>
          </a:p>
        </p:txBody>
      </p:sp>
    </p:spTree>
    <p:extLst>
      <p:ext uri="{BB962C8B-B14F-4D97-AF65-F5344CB8AC3E}">
        <p14:creationId xmlns:p14="http://schemas.microsoft.com/office/powerpoint/2010/main" val="29082712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pic>
        <p:nvPicPr>
          <p:cNvPr id="7" name="Imagen 6">
            <a:extLst>
              <a:ext uri="{FF2B5EF4-FFF2-40B4-BE49-F238E27FC236}">
                <a16:creationId xmlns:a16="http://schemas.microsoft.com/office/drawing/2014/main" id="{FC5F7B7E-1758-D331-1D9B-7A16A80A454D}"/>
              </a:ext>
            </a:extLst>
          </p:cNvPr>
          <p:cNvPicPr>
            <a:picLocks noChangeAspect="1"/>
          </p:cNvPicPr>
          <p:nvPr/>
        </p:nvPicPr>
        <p:blipFill>
          <a:blip r:embed="rId4"/>
          <a:stretch>
            <a:fillRect/>
          </a:stretch>
        </p:blipFill>
        <p:spPr>
          <a:xfrm>
            <a:off x="395536" y="256416"/>
            <a:ext cx="726976" cy="624839"/>
          </a:xfrm>
          <a:prstGeom prst="rect">
            <a:avLst/>
          </a:prstGeom>
        </p:spPr>
      </p:pic>
      <p:sp>
        <p:nvSpPr>
          <p:cNvPr id="13" name="CuadroTexto 12">
            <a:extLst>
              <a:ext uri="{FF2B5EF4-FFF2-40B4-BE49-F238E27FC236}">
                <a16:creationId xmlns:a16="http://schemas.microsoft.com/office/drawing/2014/main" id="{E35B0314-33B8-48D5-BF42-C1D302151C79}"/>
              </a:ext>
            </a:extLst>
          </p:cNvPr>
          <p:cNvSpPr txBox="1"/>
          <p:nvPr/>
        </p:nvSpPr>
        <p:spPr>
          <a:xfrm>
            <a:off x="467544" y="1961204"/>
            <a:ext cx="6681218" cy="584775"/>
          </a:xfrm>
          <a:prstGeom prst="rect">
            <a:avLst/>
          </a:prstGeom>
          <a:noFill/>
        </p:spPr>
        <p:txBody>
          <a:bodyPr wrap="square">
            <a:spAutoFit/>
          </a:bodyPr>
          <a:lstStyle/>
          <a:p>
            <a:r>
              <a:rPr lang="es-ES" sz="1600" b="1" dirty="0"/>
              <a:t>	Habitación DUI             27-28/02		419€ por noche</a:t>
            </a:r>
          </a:p>
          <a:p>
            <a:r>
              <a:rPr lang="es-ES" sz="1600" b="1" dirty="0"/>
              <a:t>	Habitación Doble         27-28/02                	439€ por noche</a:t>
            </a:r>
          </a:p>
        </p:txBody>
      </p:sp>
      <p:sp>
        <p:nvSpPr>
          <p:cNvPr id="3" name="CuadroTexto 2">
            <a:extLst>
              <a:ext uri="{FF2B5EF4-FFF2-40B4-BE49-F238E27FC236}">
                <a16:creationId xmlns:a16="http://schemas.microsoft.com/office/drawing/2014/main" id="{D8423BE8-B426-C738-74CB-D4D183809054}"/>
              </a:ext>
            </a:extLst>
          </p:cNvPr>
          <p:cNvSpPr txBox="1"/>
          <p:nvPr/>
        </p:nvSpPr>
        <p:spPr>
          <a:xfrm>
            <a:off x="1137621" y="2634057"/>
            <a:ext cx="5328592" cy="830997"/>
          </a:xfrm>
          <a:prstGeom prst="rect">
            <a:avLst/>
          </a:prstGeom>
          <a:noFill/>
        </p:spPr>
        <p:txBody>
          <a:bodyPr wrap="square" rtlCol="0">
            <a:spAutoFit/>
          </a:bodyPr>
          <a:lstStyle/>
          <a:p>
            <a:r>
              <a:rPr lang="es-ES" sz="1600" dirty="0"/>
              <a:t>Tarifas con IVA y desayuno buffet incluido</a:t>
            </a:r>
          </a:p>
          <a:p>
            <a:r>
              <a:rPr lang="es-ES" sz="1600" dirty="0"/>
              <a:t>*Tasa turística no incluida en tarifa</a:t>
            </a:r>
          </a:p>
          <a:p>
            <a:r>
              <a:rPr lang="es-ES" sz="1600" dirty="0"/>
              <a:t>*Tarifa de habitación comisionable al 10% para agencia</a:t>
            </a:r>
          </a:p>
        </p:txBody>
      </p:sp>
      <p:pic>
        <p:nvPicPr>
          <p:cNvPr id="8" name="Imagen 7">
            <a:extLst>
              <a:ext uri="{FF2B5EF4-FFF2-40B4-BE49-F238E27FC236}">
                <a16:creationId xmlns:a16="http://schemas.microsoft.com/office/drawing/2014/main" id="{BD23958F-770B-4DB3-281C-8F74AC864AA3}"/>
              </a:ext>
            </a:extLst>
          </p:cNvPr>
          <p:cNvPicPr>
            <a:picLocks noChangeAspect="1"/>
          </p:cNvPicPr>
          <p:nvPr/>
        </p:nvPicPr>
        <p:blipFill>
          <a:blip r:embed="rId5"/>
          <a:stretch>
            <a:fillRect/>
          </a:stretch>
        </p:blipFill>
        <p:spPr>
          <a:xfrm>
            <a:off x="202781" y="3678902"/>
            <a:ext cx="4513235" cy="2960698"/>
          </a:xfrm>
          <a:prstGeom prst="rect">
            <a:avLst/>
          </a:prstGeom>
        </p:spPr>
      </p:pic>
      <p:pic>
        <p:nvPicPr>
          <p:cNvPr id="2" name="Imagen 1">
            <a:extLst>
              <a:ext uri="{FF2B5EF4-FFF2-40B4-BE49-F238E27FC236}">
                <a16:creationId xmlns:a16="http://schemas.microsoft.com/office/drawing/2014/main" id="{0F7B312C-7954-B9A6-3BA0-C10981871098}"/>
              </a:ext>
            </a:extLst>
          </p:cNvPr>
          <p:cNvPicPr>
            <a:picLocks noChangeAspect="1"/>
          </p:cNvPicPr>
          <p:nvPr/>
        </p:nvPicPr>
        <p:blipFill>
          <a:blip r:embed="rId6"/>
          <a:stretch>
            <a:fillRect/>
          </a:stretch>
        </p:blipFill>
        <p:spPr>
          <a:xfrm>
            <a:off x="4860032" y="3678902"/>
            <a:ext cx="4081187" cy="2960698"/>
          </a:xfrm>
          <a:prstGeom prst="rect">
            <a:avLst/>
          </a:prstGeom>
        </p:spPr>
      </p:pic>
      <p:sp>
        <p:nvSpPr>
          <p:cNvPr id="4" name="CuadroTexto 3">
            <a:extLst>
              <a:ext uri="{FF2B5EF4-FFF2-40B4-BE49-F238E27FC236}">
                <a16:creationId xmlns:a16="http://schemas.microsoft.com/office/drawing/2014/main" id="{3164FFC3-CE10-BAEF-3641-7A41084BDD5E}"/>
              </a:ext>
            </a:extLst>
          </p:cNvPr>
          <p:cNvSpPr txBox="1"/>
          <p:nvPr/>
        </p:nvSpPr>
        <p:spPr>
          <a:xfrm>
            <a:off x="462607" y="1353485"/>
            <a:ext cx="7896687" cy="584775"/>
          </a:xfrm>
          <a:prstGeom prst="rect">
            <a:avLst/>
          </a:prstGeom>
          <a:noFill/>
        </p:spPr>
        <p:txBody>
          <a:bodyPr wrap="square">
            <a:spAutoFit/>
          </a:bodyPr>
          <a:lstStyle/>
          <a:p>
            <a:r>
              <a:rPr lang="es-ES" sz="1600" b="1" dirty="0"/>
              <a:t>	Habitación DUI        	06-07/02                     	429€ por noche</a:t>
            </a:r>
          </a:p>
          <a:p>
            <a:r>
              <a:rPr lang="es-ES" sz="1600" b="1" dirty="0"/>
              <a:t>	Habitación Doble   	06-07/02                    	449€ por noche</a:t>
            </a:r>
          </a:p>
        </p:txBody>
      </p:sp>
      <p:sp>
        <p:nvSpPr>
          <p:cNvPr id="5" name="CuadroTexto 4">
            <a:extLst>
              <a:ext uri="{FF2B5EF4-FFF2-40B4-BE49-F238E27FC236}">
                <a16:creationId xmlns:a16="http://schemas.microsoft.com/office/drawing/2014/main" id="{3EA650CC-0B38-D444-3F8A-1E271F96454D}"/>
              </a:ext>
            </a:extLst>
          </p:cNvPr>
          <p:cNvSpPr txBox="1"/>
          <p:nvPr/>
        </p:nvSpPr>
        <p:spPr>
          <a:xfrm>
            <a:off x="462608" y="770306"/>
            <a:ext cx="7896687" cy="584775"/>
          </a:xfrm>
          <a:prstGeom prst="rect">
            <a:avLst/>
          </a:prstGeom>
          <a:noFill/>
        </p:spPr>
        <p:txBody>
          <a:bodyPr wrap="square">
            <a:spAutoFit/>
          </a:bodyPr>
          <a:lstStyle/>
          <a:p>
            <a:r>
              <a:rPr lang="es-ES" sz="1600" b="1" dirty="0"/>
              <a:t>	Habitación DUI       	30-31/01                    	419€ por noche</a:t>
            </a:r>
          </a:p>
          <a:p>
            <a:r>
              <a:rPr lang="es-ES" sz="1600" b="1" dirty="0"/>
              <a:t>	Habitación Doble    	30-31/01                    	439€ por noche</a:t>
            </a:r>
          </a:p>
        </p:txBody>
      </p:sp>
    </p:spTree>
    <p:extLst>
      <p:ext uri="{BB962C8B-B14F-4D97-AF65-F5344CB8AC3E}">
        <p14:creationId xmlns:p14="http://schemas.microsoft.com/office/powerpoint/2010/main" val="17351278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5" name="CuadroTexto 4">
            <a:extLst>
              <a:ext uri="{FF2B5EF4-FFF2-40B4-BE49-F238E27FC236}">
                <a16:creationId xmlns:a16="http://schemas.microsoft.com/office/drawing/2014/main" id="{E67B8C59-AD0D-3BBF-0CE6-2A902650BF1B}"/>
              </a:ext>
            </a:extLst>
          </p:cNvPr>
          <p:cNvSpPr txBox="1"/>
          <p:nvPr/>
        </p:nvSpPr>
        <p:spPr>
          <a:xfrm>
            <a:off x="611560" y="996697"/>
            <a:ext cx="8035408" cy="400110"/>
          </a:xfrm>
          <a:prstGeom prst="rect">
            <a:avLst/>
          </a:prstGeom>
          <a:noFill/>
        </p:spPr>
        <p:txBody>
          <a:bodyPr wrap="square">
            <a:spAutoFit/>
          </a:bodyPr>
          <a:lstStyle/>
          <a:p>
            <a:pPr>
              <a:buClr>
                <a:srgbClr val="00B0F0"/>
              </a:buClr>
              <a:tabLst>
                <a:tab pos="538163" algn="l"/>
              </a:tabLst>
            </a:pPr>
            <a:r>
              <a:rPr lang="es-ES" sz="2000" b="1" dirty="0">
                <a:solidFill>
                  <a:srgbClr val="FFC000"/>
                </a:solidFill>
                <a:effectLst>
                  <a:outerShdw blurRad="38100" dist="38100" dir="2700000" algn="tl">
                    <a:srgbClr val="000000">
                      <a:alpha val="43137"/>
                    </a:srgbClr>
                  </a:outerShdw>
                </a:effectLst>
                <a:latin typeface="Avenir Next LT Pro" panose="020B0504020202020204" pitchFamily="34" charset="0"/>
              </a:rPr>
              <a:t>Alojamiento:</a:t>
            </a:r>
          </a:p>
        </p:txBody>
      </p:sp>
      <p:sp>
        <p:nvSpPr>
          <p:cNvPr id="3" name="CuadroTexto 2">
            <a:extLst>
              <a:ext uri="{FF2B5EF4-FFF2-40B4-BE49-F238E27FC236}">
                <a16:creationId xmlns:a16="http://schemas.microsoft.com/office/drawing/2014/main" id="{5725625F-94C9-C9D5-BDAF-162CEFEC93AF}"/>
              </a:ext>
            </a:extLst>
          </p:cNvPr>
          <p:cNvSpPr txBox="1"/>
          <p:nvPr/>
        </p:nvSpPr>
        <p:spPr>
          <a:xfrm>
            <a:off x="2413159" y="1581180"/>
            <a:ext cx="6233809" cy="1415772"/>
          </a:xfrm>
          <a:prstGeom prst="rect">
            <a:avLst/>
          </a:prstGeom>
          <a:noFill/>
        </p:spPr>
        <p:txBody>
          <a:bodyPr wrap="square">
            <a:spAutoFit/>
          </a:bodyPr>
          <a:lstStyle/>
          <a:p>
            <a:r>
              <a:rPr lang="es-ES" sz="1600" dirty="0"/>
              <a:t>HOTEL EUROSTARS LA PLETA, SERVICIO EXCLUSIVO Y PERSONALIZADO</a:t>
            </a:r>
          </a:p>
          <a:p>
            <a:pPr algn="just"/>
            <a:r>
              <a:rPr lang="es-ES" sz="1400" dirty="0"/>
              <a:t>El gusto por el detalle y un servicio exclusivo y personalizado son las señas de identidad del Eurostars La Pleta, situado en La Val </a:t>
            </a:r>
            <a:r>
              <a:rPr lang="es-ES" sz="1400" dirty="0" err="1"/>
              <a:t>d’Arán</a:t>
            </a:r>
            <a:r>
              <a:rPr lang="es-ES" sz="1400" dirty="0"/>
              <a:t>, en la estación de esquí de Baqueira </a:t>
            </a:r>
            <a:r>
              <a:rPr lang="es-ES" sz="1400" dirty="0" err="1"/>
              <a:t>Beret</a:t>
            </a:r>
            <a:r>
              <a:rPr lang="es-ES" sz="1400" dirty="0"/>
              <a:t>. Este acogedor hotel de montaña es ideal para practicar esquí u otros deportes de invierno en los Pirineos, ya que se encuentra a escasos metros del telesilla de </a:t>
            </a:r>
            <a:r>
              <a:rPr lang="es-ES" sz="1400" dirty="0" err="1"/>
              <a:t>Esquirós</a:t>
            </a:r>
            <a:r>
              <a:rPr lang="es-ES" sz="1400" dirty="0"/>
              <a:t>.</a:t>
            </a:r>
            <a:endParaRPr lang="es-ES" dirty="0"/>
          </a:p>
        </p:txBody>
      </p:sp>
      <p:pic>
        <p:nvPicPr>
          <p:cNvPr id="9" name="Imagen 8">
            <a:extLst>
              <a:ext uri="{FF2B5EF4-FFF2-40B4-BE49-F238E27FC236}">
                <a16:creationId xmlns:a16="http://schemas.microsoft.com/office/drawing/2014/main" id="{F2BC1443-9EBB-17E5-DA8E-E26CC293FC96}"/>
              </a:ext>
            </a:extLst>
          </p:cNvPr>
          <p:cNvPicPr>
            <a:picLocks noChangeAspect="1"/>
          </p:cNvPicPr>
          <p:nvPr/>
        </p:nvPicPr>
        <p:blipFill>
          <a:blip r:embed="rId4"/>
          <a:stretch>
            <a:fillRect/>
          </a:stretch>
        </p:blipFill>
        <p:spPr>
          <a:xfrm>
            <a:off x="4663074" y="3712146"/>
            <a:ext cx="4287751" cy="2862074"/>
          </a:xfrm>
          <a:prstGeom prst="rect">
            <a:avLst/>
          </a:prstGeom>
        </p:spPr>
      </p:pic>
      <p:pic>
        <p:nvPicPr>
          <p:cNvPr id="10" name="Imagen 9">
            <a:extLst>
              <a:ext uri="{FF2B5EF4-FFF2-40B4-BE49-F238E27FC236}">
                <a16:creationId xmlns:a16="http://schemas.microsoft.com/office/drawing/2014/main" id="{188289BA-B610-9B07-FBB8-ED1461F8E8C4}"/>
              </a:ext>
            </a:extLst>
          </p:cNvPr>
          <p:cNvPicPr>
            <a:picLocks noChangeAspect="1"/>
          </p:cNvPicPr>
          <p:nvPr/>
        </p:nvPicPr>
        <p:blipFill>
          <a:blip r:embed="rId5"/>
          <a:stretch>
            <a:fillRect/>
          </a:stretch>
        </p:blipFill>
        <p:spPr>
          <a:xfrm>
            <a:off x="612840" y="1547232"/>
            <a:ext cx="1504950" cy="1409700"/>
          </a:xfrm>
          <a:prstGeom prst="rect">
            <a:avLst/>
          </a:prstGeom>
        </p:spPr>
      </p:pic>
      <p:pic>
        <p:nvPicPr>
          <p:cNvPr id="11" name="Imagen 10">
            <a:extLst>
              <a:ext uri="{FF2B5EF4-FFF2-40B4-BE49-F238E27FC236}">
                <a16:creationId xmlns:a16="http://schemas.microsoft.com/office/drawing/2014/main" id="{92138407-68F9-6C31-AB96-80BD95CEEA99}"/>
              </a:ext>
            </a:extLst>
          </p:cNvPr>
          <p:cNvPicPr>
            <a:picLocks noChangeAspect="1"/>
          </p:cNvPicPr>
          <p:nvPr/>
        </p:nvPicPr>
        <p:blipFill>
          <a:blip r:embed="rId6"/>
          <a:stretch>
            <a:fillRect/>
          </a:stretch>
        </p:blipFill>
        <p:spPr>
          <a:xfrm>
            <a:off x="193175" y="3704755"/>
            <a:ext cx="4287751" cy="2851354"/>
          </a:xfrm>
          <a:prstGeom prst="rect">
            <a:avLst/>
          </a:prstGeom>
        </p:spPr>
      </p:pic>
    </p:spTree>
    <p:extLst>
      <p:ext uri="{BB962C8B-B14F-4D97-AF65-F5344CB8AC3E}">
        <p14:creationId xmlns:p14="http://schemas.microsoft.com/office/powerpoint/2010/main" val="30393620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pic>
        <p:nvPicPr>
          <p:cNvPr id="3" name="Imagen 2">
            <a:extLst>
              <a:ext uri="{FF2B5EF4-FFF2-40B4-BE49-F238E27FC236}">
                <a16:creationId xmlns:a16="http://schemas.microsoft.com/office/drawing/2014/main" id="{F886B9AE-8EDB-C914-527F-CA4C6B15C90B}"/>
              </a:ext>
            </a:extLst>
          </p:cNvPr>
          <p:cNvPicPr>
            <a:picLocks noChangeAspect="1"/>
          </p:cNvPicPr>
          <p:nvPr/>
        </p:nvPicPr>
        <p:blipFill>
          <a:blip r:embed="rId4"/>
          <a:stretch>
            <a:fillRect/>
          </a:stretch>
        </p:blipFill>
        <p:spPr>
          <a:xfrm>
            <a:off x="275713" y="204217"/>
            <a:ext cx="1271951" cy="1194393"/>
          </a:xfrm>
          <a:prstGeom prst="rect">
            <a:avLst/>
          </a:prstGeom>
        </p:spPr>
      </p:pic>
      <p:pic>
        <p:nvPicPr>
          <p:cNvPr id="2" name="Imagen 1">
            <a:extLst>
              <a:ext uri="{FF2B5EF4-FFF2-40B4-BE49-F238E27FC236}">
                <a16:creationId xmlns:a16="http://schemas.microsoft.com/office/drawing/2014/main" id="{696FD5BA-1C19-9DDC-A55E-BBD4E6B7B5CC}"/>
              </a:ext>
            </a:extLst>
          </p:cNvPr>
          <p:cNvPicPr>
            <a:picLocks noChangeAspect="1"/>
          </p:cNvPicPr>
          <p:nvPr/>
        </p:nvPicPr>
        <p:blipFill>
          <a:blip r:embed="rId5"/>
          <a:stretch>
            <a:fillRect/>
          </a:stretch>
        </p:blipFill>
        <p:spPr>
          <a:xfrm>
            <a:off x="435975" y="1508241"/>
            <a:ext cx="3961937" cy="2641291"/>
          </a:xfrm>
          <a:prstGeom prst="rect">
            <a:avLst/>
          </a:prstGeom>
        </p:spPr>
      </p:pic>
      <p:pic>
        <p:nvPicPr>
          <p:cNvPr id="4" name="Imagen 3">
            <a:extLst>
              <a:ext uri="{FF2B5EF4-FFF2-40B4-BE49-F238E27FC236}">
                <a16:creationId xmlns:a16="http://schemas.microsoft.com/office/drawing/2014/main" id="{86233D3A-553E-0825-8CBF-8DD7E6BDE6A4}"/>
              </a:ext>
            </a:extLst>
          </p:cNvPr>
          <p:cNvPicPr>
            <a:picLocks noChangeAspect="1"/>
          </p:cNvPicPr>
          <p:nvPr/>
        </p:nvPicPr>
        <p:blipFill>
          <a:blip r:embed="rId6"/>
          <a:stretch>
            <a:fillRect/>
          </a:stretch>
        </p:blipFill>
        <p:spPr>
          <a:xfrm>
            <a:off x="4586602" y="1504940"/>
            <a:ext cx="3961937" cy="2641292"/>
          </a:xfrm>
          <a:prstGeom prst="rect">
            <a:avLst/>
          </a:prstGeom>
        </p:spPr>
      </p:pic>
      <p:pic>
        <p:nvPicPr>
          <p:cNvPr id="5" name="Imagen 4">
            <a:extLst>
              <a:ext uri="{FF2B5EF4-FFF2-40B4-BE49-F238E27FC236}">
                <a16:creationId xmlns:a16="http://schemas.microsoft.com/office/drawing/2014/main" id="{05A1DFE3-3A85-6643-2D0A-8B676428579A}"/>
              </a:ext>
            </a:extLst>
          </p:cNvPr>
          <p:cNvPicPr>
            <a:picLocks noChangeAspect="1"/>
          </p:cNvPicPr>
          <p:nvPr/>
        </p:nvPicPr>
        <p:blipFill>
          <a:blip r:embed="rId7"/>
          <a:stretch>
            <a:fillRect/>
          </a:stretch>
        </p:blipFill>
        <p:spPr>
          <a:xfrm>
            <a:off x="431110" y="4276479"/>
            <a:ext cx="3961936" cy="2423931"/>
          </a:xfrm>
          <a:prstGeom prst="rect">
            <a:avLst/>
          </a:prstGeom>
        </p:spPr>
      </p:pic>
      <p:pic>
        <p:nvPicPr>
          <p:cNvPr id="7" name="Imagen 6">
            <a:extLst>
              <a:ext uri="{FF2B5EF4-FFF2-40B4-BE49-F238E27FC236}">
                <a16:creationId xmlns:a16="http://schemas.microsoft.com/office/drawing/2014/main" id="{3E4DDCC3-B671-AA74-EDA9-018A62989506}"/>
              </a:ext>
            </a:extLst>
          </p:cNvPr>
          <p:cNvPicPr>
            <a:picLocks noChangeAspect="1"/>
          </p:cNvPicPr>
          <p:nvPr/>
        </p:nvPicPr>
        <p:blipFill rotWithShape="1">
          <a:blip r:embed="rId8"/>
          <a:srcRect t="8115"/>
          <a:stretch/>
        </p:blipFill>
        <p:spPr>
          <a:xfrm>
            <a:off x="4572000" y="4290472"/>
            <a:ext cx="3961936" cy="2423931"/>
          </a:xfrm>
          <a:prstGeom prst="rect">
            <a:avLst/>
          </a:prstGeom>
        </p:spPr>
      </p:pic>
    </p:spTree>
    <p:extLst>
      <p:ext uri="{BB962C8B-B14F-4D97-AF65-F5344CB8AC3E}">
        <p14:creationId xmlns:p14="http://schemas.microsoft.com/office/powerpoint/2010/main" val="34110229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13" name="CuadroTexto 12">
            <a:extLst>
              <a:ext uri="{FF2B5EF4-FFF2-40B4-BE49-F238E27FC236}">
                <a16:creationId xmlns:a16="http://schemas.microsoft.com/office/drawing/2014/main" id="{E35B0314-33B8-48D5-BF42-C1D302151C79}"/>
              </a:ext>
            </a:extLst>
          </p:cNvPr>
          <p:cNvSpPr txBox="1"/>
          <p:nvPr/>
        </p:nvSpPr>
        <p:spPr>
          <a:xfrm>
            <a:off x="4657564" y="4418001"/>
            <a:ext cx="4281685" cy="1600438"/>
          </a:xfrm>
          <a:prstGeom prst="rect">
            <a:avLst/>
          </a:prstGeom>
          <a:noFill/>
        </p:spPr>
        <p:txBody>
          <a:bodyPr wrap="square">
            <a:spAutoFit/>
          </a:bodyPr>
          <a:lstStyle/>
          <a:p>
            <a:r>
              <a:rPr lang="es-ES" sz="1400" b="1" dirty="0"/>
              <a:t>LA PLETA SPA</a:t>
            </a:r>
          </a:p>
          <a:p>
            <a:r>
              <a:rPr lang="es-ES" sz="1400" dirty="0"/>
              <a:t>El exclusivo spa incluye tratamientos integrales, con propuestas que se centran en el bienestar completo de cuerpo y mente. Es más que un servicio complementario, se trata de un conjunto de instalaciones diseñadas para ofrecer todo tipo de cuidados.</a:t>
            </a:r>
          </a:p>
        </p:txBody>
      </p:sp>
      <p:pic>
        <p:nvPicPr>
          <p:cNvPr id="3" name="Imagen 2">
            <a:extLst>
              <a:ext uri="{FF2B5EF4-FFF2-40B4-BE49-F238E27FC236}">
                <a16:creationId xmlns:a16="http://schemas.microsoft.com/office/drawing/2014/main" id="{F886B9AE-8EDB-C914-527F-CA4C6B15C90B}"/>
              </a:ext>
            </a:extLst>
          </p:cNvPr>
          <p:cNvPicPr>
            <a:picLocks noChangeAspect="1"/>
          </p:cNvPicPr>
          <p:nvPr/>
        </p:nvPicPr>
        <p:blipFill>
          <a:blip r:embed="rId4"/>
          <a:stretch>
            <a:fillRect/>
          </a:stretch>
        </p:blipFill>
        <p:spPr>
          <a:xfrm>
            <a:off x="275713" y="204217"/>
            <a:ext cx="1271951" cy="1194393"/>
          </a:xfrm>
          <a:prstGeom prst="rect">
            <a:avLst/>
          </a:prstGeom>
        </p:spPr>
      </p:pic>
      <p:pic>
        <p:nvPicPr>
          <p:cNvPr id="8" name="Imagen 7">
            <a:extLst>
              <a:ext uri="{FF2B5EF4-FFF2-40B4-BE49-F238E27FC236}">
                <a16:creationId xmlns:a16="http://schemas.microsoft.com/office/drawing/2014/main" id="{D73DCF04-661B-2966-309C-7546288B717F}"/>
              </a:ext>
            </a:extLst>
          </p:cNvPr>
          <p:cNvPicPr>
            <a:picLocks noChangeAspect="1"/>
          </p:cNvPicPr>
          <p:nvPr/>
        </p:nvPicPr>
        <p:blipFill rotWithShape="1">
          <a:blip r:embed="rId5"/>
          <a:srcRect l="5018"/>
          <a:stretch/>
        </p:blipFill>
        <p:spPr>
          <a:xfrm>
            <a:off x="653663" y="1481812"/>
            <a:ext cx="3807122" cy="2628747"/>
          </a:xfrm>
          <a:prstGeom prst="rect">
            <a:avLst/>
          </a:prstGeom>
        </p:spPr>
      </p:pic>
      <p:pic>
        <p:nvPicPr>
          <p:cNvPr id="9" name="Imagen 8">
            <a:extLst>
              <a:ext uri="{FF2B5EF4-FFF2-40B4-BE49-F238E27FC236}">
                <a16:creationId xmlns:a16="http://schemas.microsoft.com/office/drawing/2014/main" id="{4709BB65-B1A5-D31A-E36B-BD15CAA1B06F}"/>
              </a:ext>
            </a:extLst>
          </p:cNvPr>
          <p:cNvPicPr>
            <a:picLocks noChangeAspect="1"/>
          </p:cNvPicPr>
          <p:nvPr/>
        </p:nvPicPr>
        <p:blipFill>
          <a:blip r:embed="rId6"/>
          <a:stretch>
            <a:fillRect/>
          </a:stretch>
        </p:blipFill>
        <p:spPr>
          <a:xfrm>
            <a:off x="653663" y="4193761"/>
            <a:ext cx="3779912" cy="2475842"/>
          </a:xfrm>
          <a:prstGeom prst="rect">
            <a:avLst/>
          </a:prstGeom>
        </p:spPr>
      </p:pic>
      <p:pic>
        <p:nvPicPr>
          <p:cNvPr id="11" name="Imagen 10">
            <a:extLst>
              <a:ext uri="{FF2B5EF4-FFF2-40B4-BE49-F238E27FC236}">
                <a16:creationId xmlns:a16="http://schemas.microsoft.com/office/drawing/2014/main" id="{6EC90208-FCB0-AF32-4824-9656228B73A1}"/>
              </a:ext>
            </a:extLst>
          </p:cNvPr>
          <p:cNvPicPr>
            <a:picLocks noChangeAspect="1"/>
          </p:cNvPicPr>
          <p:nvPr/>
        </p:nvPicPr>
        <p:blipFill>
          <a:blip r:embed="rId7"/>
          <a:stretch>
            <a:fillRect/>
          </a:stretch>
        </p:blipFill>
        <p:spPr>
          <a:xfrm>
            <a:off x="4660123" y="1504940"/>
            <a:ext cx="3961937" cy="2641291"/>
          </a:xfrm>
          <a:prstGeom prst="rect">
            <a:avLst/>
          </a:prstGeom>
        </p:spPr>
      </p:pic>
    </p:spTree>
    <p:extLst>
      <p:ext uri="{BB962C8B-B14F-4D97-AF65-F5344CB8AC3E}">
        <p14:creationId xmlns:p14="http://schemas.microsoft.com/office/powerpoint/2010/main" val="3134944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pic>
        <p:nvPicPr>
          <p:cNvPr id="3" name="Imagen 2">
            <a:extLst>
              <a:ext uri="{FF2B5EF4-FFF2-40B4-BE49-F238E27FC236}">
                <a16:creationId xmlns:a16="http://schemas.microsoft.com/office/drawing/2014/main" id="{F886B9AE-8EDB-C914-527F-CA4C6B15C90B}"/>
              </a:ext>
            </a:extLst>
          </p:cNvPr>
          <p:cNvPicPr>
            <a:picLocks noChangeAspect="1"/>
          </p:cNvPicPr>
          <p:nvPr/>
        </p:nvPicPr>
        <p:blipFill>
          <a:blip r:embed="rId4"/>
          <a:stretch>
            <a:fillRect/>
          </a:stretch>
        </p:blipFill>
        <p:spPr>
          <a:xfrm>
            <a:off x="275713" y="204217"/>
            <a:ext cx="1271951" cy="1194393"/>
          </a:xfrm>
          <a:prstGeom prst="rect">
            <a:avLst/>
          </a:prstGeom>
        </p:spPr>
      </p:pic>
      <p:pic>
        <p:nvPicPr>
          <p:cNvPr id="2" name="Imagen 1">
            <a:extLst>
              <a:ext uri="{FF2B5EF4-FFF2-40B4-BE49-F238E27FC236}">
                <a16:creationId xmlns:a16="http://schemas.microsoft.com/office/drawing/2014/main" id="{66BB7144-F8FF-A92D-90E4-A67BBF418AE7}"/>
              </a:ext>
            </a:extLst>
          </p:cNvPr>
          <p:cNvPicPr>
            <a:picLocks noChangeAspect="1"/>
          </p:cNvPicPr>
          <p:nvPr/>
        </p:nvPicPr>
        <p:blipFill>
          <a:blip r:embed="rId5"/>
          <a:stretch>
            <a:fillRect/>
          </a:stretch>
        </p:blipFill>
        <p:spPr>
          <a:xfrm>
            <a:off x="467544" y="4545660"/>
            <a:ext cx="3097841" cy="2065227"/>
          </a:xfrm>
          <a:prstGeom prst="rect">
            <a:avLst/>
          </a:prstGeom>
        </p:spPr>
      </p:pic>
      <p:pic>
        <p:nvPicPr>
          <p:cNvPr id="4" name="Imagen 3">
            <a:extLst>
              <a:ext uri="{FF2B5EF4-FFF2-40B4-BE49-F238E27FC236}">
                <a16:creationId xmlns:a16="http://schemas.microsoft.com/office/drawing/2014/main" id="{35BA2AC3-C2F8-F2AB-331E-B21452E05FF2}"/>
              </a:ext>
            </a:extLst>
          </p:cNvPr>
          <p:cNvPicPr>
            <a:picLocks noChangeAspect="1"/>
          </p:cNvPicPr>
          <p:nvPr/>
        </p:nvPicPr>
        <p:blipFill>
          <a:blip r:embed="rId6"/>
          <a:stretch>
            <a:fillRect/>
          </a:stretch>
        </p:blipFill>
        <p:spPr>
          <a:xfrm>
            <a:off x="3858006" y="4545660"/>
            <a:ext cx="3217007" cy="2109820"/>
          </a:xfrm>
          <a:prstGeom prst="rect">
            <a:avLst/>
          </a:prstGeom>
        </p:spPr>
      </p:pic>
      <p:sp>
        <p:nvSpPr>
          <p:cNvPr id="5" name="CuadroTexto 4">
            <a:extLst>
              <a:ext uri="{FF2B5EF4-FFF2-40B4-BE49-F238E27FC236}">
                <a16:creationId xmlns:a16="http://schemas.microsoft.com/office/drawing/2014/main" id="{5EDD71AF-F027-68FE-68DD-39B2C96D667B}"/>
              </a:ext>
            </a:extLst>
          </p:cNvPr>
          <p:cNvSpPr txBox="1"/>
          <p:nvPr/>
        </p:nvSpPr>
        <p:spPr>
          <a:xfrm>
            <a:off x="275713" y="1355008"/>
            <a:ext cx="7896687" cy="584775"/>
          </a:xfrm>
          <a:prstGeom prst="rect">
            <a:avLst/>
          </a:prstGeom>
          <a:noFill/>
        </p:spPr>
        <p:txBody>
          <a:bodyPr wrap="square">
            <a:spAutoFit/>
          </a:bodyPr>
          <a:lstStyle/>
          <a:p>
            <a:r>
              <a:rPr lang="es-ES" sz="1600" b="1" dirty="0"/>
              <a:t>	Habitación Occitania Deluxe Vistas DUI        30-31/01                     415€ por noche</a:t>
            </a:r>
          </a:p>
          <a:p>
            <a:r>
              <a:rPr lang="es-ES" sz="1600" b="1" dirty="0"/>
              <a:t>	Habitación Occitania Deluxe Vistas Doble    30-31/01                     430€ por noche</a:t>
            </a:r>
          </a:p>
        </p:txBody>
      </p:sp>
      <p:sp>
        <p:nvSpPr>
          <p:cNvPr id="7" name="CuadroTexto 6">
            <a:extLst>
              <a:ext uri="{FF2B5EF4-FFF2-40B4-BE49-F238E27FC236}">
                <a16:creationId xmlns:a16="http://schemas.microsoft.com/office/drawing/2014/main" id="{DAA3C30C-4D3A-D70E-1EFC-AE20EEA0882D}"/>
              </a:ext>
            </a:extLst>
          </p:cNvPr>
          <p:cNvSpPr txBox="1"/>
          <p:nvPr/>
        </p:nvSpPr>
        <p:spPr>
          <a:xfrm>
            <a:off x="275713" y="2031533"/>
            <a:ext cx="7896687" cy="584775"/>
          </a:xfrm>
          <a:prstGeom prst="rect">
            <a:avLst/>
          </a:prstGeom>
          <a:noFill/>
        </p:spPr>
        <p:txBody>
          <a:bodyPr wrap="square">
            <a:spAutoFit/>
          </a:bodyPr>
          <a:lstStyle/>
          <a:p>
            <a:r>
              <a:rPr lang="es-ES" sz="1600" b="1" dirty="0"/>
              <a:t>	Habitación Occitania Deluxe Vistas DUI        06-07/02                     440€ por noche</a:t>
            </a:r>
          </a:p>
          <a:p>
            <a:r>
              <a:rPr lang="es-ES" sz="1600" b="1" dirty="0"/>
              <a:t>	Habitación Occitania Deluxe Vistas Doble    06-07/02                     455€ por noche</a:t>
            </a:r>
          </a:p>
        </p:txBody>
      </p:sp>
      <p:sp>
        <p:nvSpPr>
          <p:cNvPr id="10" name="CuadroTexto 9">
            <a:extLst>
              <a:ext uri="{FF2B5EF4-FFF2-40B4-BE49-F238E27FC236}">
                <a16:creationId xmlns:a16="http://schemas.microsoft.com/office/drawing/2014/main" id="{F987BB63-CA4E-D771-635E-773410FBF635}"/>
              </a:ext>
            </a:extLst>
          </p:cNvPr>
          <p:cNvSpPr txBox="1"/>
          <p:nvPr/>
        </p:nvSpPr>
        <p:spPr>
          <a:xfrm>
            <a:off x="275712" y="2688004"/>
            <a:ext cx="7896687" cy="584775"/>
          </a:xfrm>
          <a:prstGeom prst="rect">
            <a:avLst/>
          </a:prstGeom>
          <a:noFill/>
        </p:spPr>
        <p:txBody>
          <a:bodyPr wrap="square">
            <a:spAutoFit/>
          </a:bodyPr>
          <a:lstStyle/>
          <a:p>
            <a:r>
              <a:rPr lang="es-ES" sz="1600" b="1" dirty="0"/>
              <a:t>	Habitación Occitania Deluxe Vistas DUI        13-14/02                     515€ por noche</a:t>
            </a:r>
          </a:p>
          <a:p>
            <a:r>
              <a:rPr lang="es-ES" sz="1600" b="1" dirty="0"/>
              <a:t>	Habitación Occitania Deluxe Vistas Doble    13-14/02                     530€ por noche</a:t>
            </a:r>
          </a:p>
        </p:txBody>
      </p:sp>
      <p:sp>
        <p:nvSpPr>
          <p:cNvPr id="12" name="CuadroTexto 11">
            <a:extLst>
              <a:ext uri="{FF2B5EF4-FFF2-40B4-BE49-F238E27FC236}">
                <a16:creationId xmlns:a16="http://schemas.microsoft.com/office/drawing/2014/main" id="{E2D620C3-2876-2664-ECA7-9BFA5E41D9CF}"/>
              </a:ext>
            </a:extLst>
          </p:cNvPr>
          <p:cNvSpPr txBox="1"/>
          <p:nvPr/>
        </p:nvSpPr>
        <p:spPr>
          <a:xfrm>
            <a:off x="1115616" y="3420885"/>
            <a:ext cx="6552727" cy="830997"/>
          </a:xfrm>
          <a:prstGeom prst="rect">
            <a:avLst/>
          </a:prstGeom>
          <a:noFill/>
        </p:spPr>
        <p:txBody>
          <a:bodyPr wrap="square" rtlCol="0">
            <a:spAutoFit/>
          </a:bodyPr>
          <a:lstStyle/>
          <a:p>
            <a:r>
              <a:rPr lang="es-ES" sz="1600" dirty="0"/>
              <a:t>Tarifas con IVA y desayuno buffet incluido</a:t>
            </a:r>
          </a:p>
          <a:p>
            <a:r>
              <a:rPr lang="es-ES" sz="1600" dirty="0"/>
              <a:t>*Tasa turística no incluida en tarifa (3.30€ por persona y noche)</a:t>
            </a:r>
          </a:p>
          <a:p>
            <a:r>
              <a:rPr lang="es-ES" sz="1600" dirty="0"/>
              <a:t>*Tarifa de habitación comisionable al 10% para agencia</a:t>
            </a:r>
          </a:p>
        </p:txBody>
      </p:sp>
    </p:spTree>
    <p:extLst>
      <p:ext uri="{BB962C8B-B14F-4D97-AF65-F5344CB8AC3E}">
        <p14:creationId xmlns:p14="http://schemas.microsoft.com/office/powerpoint/2010/main" val="237747012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33679</TotalTime>
  <Words>1005</Words>
  <Application>Microsoft Office PowerPoint</Application>
  <PresentationFormat>Presentación en pantalla (4:3)</PresentationFormat>
  <Paragraphs>87</Paragraphs>
  <Slides>19</Slides>
  <Notes>18</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19</vt:i4>
      </vt:variant>
    </vt:vector>
  </HeadingPairs>
  <TitlesOfParts>
    <vt:vector size="24" baseType="lpstr">
      <vt:lpstr>Arial</vt:lpstr>
      <vt:lpstr>Avenir Next LT Pro</vt:lpstr>
      <vt:lpstr>Calibri</vt:lpstr>
      <vt:lpstr>Gill Sans MT Condensed</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Usuario de Windows</dc:creator>
  <cp:lastModifiedBy>carmen cañibano</cp:lastModifiedBy>
  <cp:revision>256</cp:revision>
  <dcterms:created xsi:type="dcterms:W3CDTF">2009-10-07T09:39:45Z</dcterms:created>
  <dcterms:modified xsi:type="dcterms:W3CDTF">2025-10-14T21:51:26Z</dcterms:modified>
</cp:coreProperties>
</file>